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ppt/charts/chart57.xml" ContentType="application/vnd.openxmlformats-officedocument.drawingml.chart+xml"/>
  <Override PartName="/ppt/notesSlides/notesSlide2.xml" ContentType="application/vnd.openxmlformats-officedocument.presentationml.notesSlide+xml"/>
  <Override PartName="/ppt/charts/chart68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activeX/activeX2.xml" ContentType="application/vnd.ms-office.activeX+xml"/>
  <Override PartName="/ppt/charts/chart75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chart53.xml" ContentType="application/vnd.openxmlformats-officedocument.drawingml.chart+xml"/>
  <Override PartName="/ppt/charts/chart64.xml" ContentType="application/vnd.openxmlformats-officedocument.drawingml.chart+xml"/>
  <Override PartName="/ppt/charts/chart82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drawings/drawing17.xml" ContentType="application/vnd.openxmlformats-officedocument.drawingml.chartshapes+xml"/>
  <Override PartName="/ppt/charts/chart60.xml" ContentType="application/vnd.openxmlformats-officedocument.drawingml.chart+xml"/>
  <Override PartName="/ppt/charts/chart71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rawings/drawing13.xml" ContentType="application/vnd.openxmlformats-officedocument.drawingml.chartshapes+xml"/>
  <Override PartName="/ppt/drawings/drawing24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drawings/drawing7.xml" ContentType="application/vnd.openxmlformats-officedocument.drawingml.chartshapes+xml"/>
  <Override PartName="/ppt/drawings/drawing20.xml" ContentType="application/vnd.openxmlformats-officedocument.drawingml.chartshape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69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charts/chart58.xml" ContentType="application/vnd.openxmlformats-officedocument.drawingml.chart+xml"/>
  <Override PartName="/ppt/charts/chart76.xml" ContentType="application/vnd.openxmlformats-officedocument.drawingml.char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chart65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charts/chart54.xml" ContentType="application/vnd.openxmlformats-officedocument.drawingml.chart+xml"/>
  <Override PartName="/ppt/charts/chart72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drawings/drawing18.xml" ContentType="application/vnd.openxmlformats-officedocument.drawingml.chartshapes+xml"/>
  <Override PartName="/ppt/charts/chart61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charts/chart50.xml" ContentType="application/vnd.openxmlformats-officedocument.drawingml.chart+xml"/>
  <Override PartName="/ppt/drawings/drawing25.xml" ContentType="application/vnd.openxmlformats-officedocument.drawingml.chartshap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21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ppt/charts/chart59.xml" ContentType="application/vnd.openxmlformats-officedocument.drawingml.chart+xml"/>
  <Override PartName="/ppt/charts/chart79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charts/chart48.xml" ContentType="application/vnd.openxmlformats-officedocument.drawingml.chart+xml"/>
  <Override PartName="/ppt/charts/chart77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charts/chart66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charts/chart26.xml" ContentType="application/vnd.openxmlformats-officedocument.drawingml.chart+xml"/>
  <Override PartName="/ppt/charts/chart44.xml" ContentType="application/vnd.openxmlformats-officedocument.drawingml.chart+xml"/>
  <Override PartName="/ppt/drawings/drawing19.xml" ContentType="application/vnd.openxmlformats-officedocument.drawingml.chartshapes+xml"/>
  <Override PartName="/ppt/charts/chart73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charts/chart62.xml" ContentType="application/vnd.openxmlformats-officedocument.drawingml.chart+xml"/>
  <Override PartName="/ppt/charts/chart80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drawings/drawing15.xml" ContentType="application/vnd.openxmlformats-officedocument.drawingml.chartshapes+xml"/>
  <Override PartName="/ppt/drawings/drawing26.xml" ContentType="application/vnd.openxmlformats-officedocument.drawingml.chartshapes+xml"/>
  <Override PartName="/ppt/drawings/drawing9.xml" ContentType="application/vnd.openxmlformats-officedocument.drawingml.chartshapes+xml"/>
  <Override PartName="/ppt/drawings/drawing22.xml" ContentType="application/vnd.openxmlformats-officedocument.drawingml.chartshapes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charts/chart78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49.xml" ContentType="application/vnd.openxmlformats-officedocument.drawingml.chart+xml"/>
  <Override PartName="/ppt/charts/chart67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charts/chart74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activeX/activeX1.xml" ContentType="application/vnd.ms-office.activeX+xml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hart63.xml" ContentType="application/vnd.openxmlformats-officedocument.drawingml.chart+xml"/>
  <Override PartName="/ppt/charts/chart81.xml" ContentType="application/vnd.openxmlformats-officedocument.drawingml.char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charts/chart52.xml" ContentType="application/vnd.openxmlformats-officedocument.drawingml.chart+xml"/>
  <Override PartName="/ppt/charts/chart70.xml" ContentType="application/vnd.openxmlformats-officedocument.drawingml.chart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drawings/drawing16.xml" ContentType="application/vnd.openxmlformats-officedocument.drawingml.chartshapes+xml"/>
  <Override PartName="/ppt/charts/chart6.xml" ContentType="application/vnd.openxmlformats-officedocument.drawingml.chart+xml"/>
  <Override PartName="/ppt/drawings/drawing23.xml" ContentType="application/vnd.openxmlformats-officedocument.drawingml.chartshapes+xml"/>
  <Override PartName="/ppt/drawings/drawing12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85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306" r:id="rId28"/>
    <p:sldId id="274" r:id="rId29"/>
    <p:sldId id="277" r:id="rId30"/>
    <p:sldId id="295" r:id="rId31"/>
    <p:sldId id="278" r:id="rId32"/>
    <p:sldId id="279" r:id="rId33"/>
    <p:sldId id="276" r:id="rId34"/>
    <p:sldId id="280" r:id="rId35"/>
    <p:sldId id="281" r:id="rId36"/>
    <p:sldId id="296" r:id="rId37"/>
    <p:sldId id="282" r:id="rId38"/>
    <p:sldId id="283" r:id="rId39"/>
    <p:sldId id="275" r:id="rId40"/>
    <p:sldId id="297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598" autoAdjust="0"/>
  </p:normalViewPr>
  <p:slideViewPr>
    <p:cSldViewPr>
      <p:cViewPr varScale="1">
        <p:scale>
          <a:sx n="65" d="100"/>
          <a:sy n="65" d="100"/>
        </p:scale>
        <p:origin x="-10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7.xlsx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38.xlsx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40.xlsx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41.xlsx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3.xlsx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44.xlsx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Office_Excel45.xlsx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Office_Excel46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7.xlsx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Office_Excel48.xlsx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Office_Excel49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Office_Excel50.xlsx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1.xlsx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Office_Excel52.xlsx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Office_Excel53.xlsx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_____Microsoft_Office_Excel54.xlsx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5.xlsx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_____Microsoft_Office_Excel56.xlsx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_____Microsoft_Office_Excel57.xlsx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_____Microsoft_Office_Excel58.xlsx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package" Target="../embeddings/_____Microsoft_Office_Excel59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6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package" Target="../embeddings/_____Microsoft_Office_Excel60.xlsx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1.xlsx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2.xlsx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3.xlsx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4.xlsx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5.xlsx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6.xlsx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7.xlsx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8.xlsx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9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0.xlsx"/></Relationships>
</file>

<file path=ppt/charts/_rels/chart7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package" Target="../embeddings/_____Microsoft_Office_Excel71.xlsx"/></Relationships>
</file>

<file path=ppt/charts/_rels/chart7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2.xlsx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3.xlsx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4.xlsx"/></Relationships>
</file>

<file path=ppt/charts/_rels/chart7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5.xlsx"/></Relationships>
</file>

<file path=ppt/charts/_rels/chart7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6.xlsx"/></Relationships>
</file>

<file path=ppt/charts/_rels/chart7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7.xlsx"/></Relationships>
</file>

<file path=ppt/charts/_rels/chart7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package" Target="../embeddings/_____Microsoft_Office_Excel78.xlsx"/></Relationships>
</file>

<file path=ppt/charts/_rels/chart7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package" Target="../embeddings/_____Microsoft_Office_Excel79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8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package" Target="../embeddings/_____Microsoft_Office_Excel80.xlsx"/></Relationships>
</file>

<file path=ppt/charts/_rels/chart8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1.xlsx"/></Relationships>
</file>

<file path=ppt/charts/_rels/chart8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2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6975308641975516E-2"/>
          <c:y val="3.086635926983939E-2"/>
          <c:w val="0.96095290172061198"/>
          <c:h val="0.768079191102534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2.58900797122582E-2"/>
                  <c:y val="7.256185040717484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408935,26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697530864197551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388588,58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2.160493827160521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385615,63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2.3148148148148147E-2"/>
                  <c:y val="2.806032660894464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363910,97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1.5432098765432245E-2"/>
                  <c:y val="5.612065321788978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362211,28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год*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408935.26</c:v>
                </c:pt>
                <c:pt idx="1">
                  <c:v>388588.58</c:v>
                </c:pt>
                <c:pt idx="2">
                  <c:v>385615.63</c:v>
                </c:pt>
                <c:pt idx="3">
                  <c:v>363910.97000000009</c:v>
                </c:pt>
                <c:pt idx="4">
                  <c:v>362211.28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4.0123456790123468E-2"/>
                  <c:y val="2.805915333461697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367581,4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3.8580246913580245E-2"/>
                  <c:y val="0.121407117117683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392169,85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9320866141732269E-2"/>
                  <c:y val="9.070231300896851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385883,04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9320987654320993E-2"/>
                  <c:y val="8.262395078135402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363910,97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5.2469014289880433E-2"/>
                  <c:y val="6.003350414888091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362211,28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год*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367581.4</c:v>
                </c:pt>
                <c:pt idx="1">
                  <c:v>392169.85</c:v>
                </c:pt>
                <c:pt idx="2">
                  <c:v>385883.04</c:v>
                </c:pt>
                <c:pt idx="3">
                  <c:v>363910.97000000009</c:v>
                </c:pt>
                <c:pt idx="4">
                  <c:v>362211.28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(профицит)</c:v>
                </c:pt>
              </c:strCache>
            </c:strRef>
          </c:tx>
          <c:dLbls>
            <c:dLbl>
              <c:idx val="0"/>
              <c:layout>
                <c:manualLayout>
                  <c:x val="1.5432098765432178E-2"/>
                  <c:y val="0.1052146830904034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-41353,86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1.0802469135802562E-2"/>
                  <c:y val="3.628092520358741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3581,27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1.6975308641975422E-2"/>
                  <c:y val="-1.08842775610762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267,41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год*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-41353.86</c:v>
                </c:pt>
                <c:pt idx="1">
                  <c:v>3581.27</c:v>
                </c:pt>
                <c:pt idx="2">
                  <c:v>267.41000000000003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89837568"/>
        <c:axId val="89839104"/>
      </c:barChart>
      <c:catAx>
        <c:axId val="89837568"/>
        <c:scaling>
          <c:orientation val="minMax"/>
        </c:scaling>
        <c:axPos val="b"/>
        <c:tickLblPos val="nextTo"/>
        <c:crossAx val="89839104"/>
        <c:crosses val="autoZero"/>
        <c:auto val="1"/>
        <c:lblAlgn val="ctr"/>
        <c:lblOffset val="100"/>
      </c:catAx>
      <c:valAx>
        <c:axId val="89839104"/>
        <c:scaling>
          <c:orientation val="minMax"/>
        </c:scaling>
        <c:delete val="1"/>
        <c:axPos val="l"/>
        <c:numFmt formatCode="General" sourceLinked="1"/>
        <c:tickLblPos val="none"/>
        <c:crossAx val="89837568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7770450568678919"/>
          <c:y val="0.91159796875260468"/>
          <c:w val="0.62476463011568806"/>
          <c:h val="8.8402031247385479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0.24000000000000021</c:v>
                </c:pt>
                <c:pt idx="1">
                  <c:v>0.76000000000000678</c:v>
                </c:pt>
              </c:numCache>
            </c:numRef>
          </c:val>
        </c:ser>
        <c:firstSliceAng val="0"/>
        <c:holeSize val="50"/>
      </c:doughnutChart>
      <c:spPr>
        <a:ln>
          <a:noFill/>
        </a:ln>
      </c:spPr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0.24000000000000021</c:v>
                </c:pt>
                <c:pt idx="1">
                  <c:v>0.76000000000000678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264263024712406"/>
          <c:y val="0.17386877432178952"/>
          <c:w val="0.77471473950575265"/>
          <c:h val="0.3776690976791073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1"/>
              <c:layout>
                <c:manualLayout>
                  <c:x val="2.7350550061915613E-2"/>
                  <c:y val="-4.444413337439457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37,9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19003,5 тыс.рублей</c:v>
                </c:pt>
                <c:pt idx="1">
                  <c:v>Налоги на имущество 6589 тыс. рублей</c:v>
                </c:pt>
                <c:pt idx="2">
                  <c:v>Акцизы по подакцизным товарам 5957,1 тыс. рублей</c:v>
                </c:pt>
                <c:pt idx="3">
                  <c:v>Налоги на совокупный доход 19274,8 тыс. 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0.37400000000000055</c:v>
                </c:pt>
                <c:pt idx="1">
                  <c:v>0.13</c:v>
                </c:pt>
                <c:pt idx="2">
                  <c:v>0.11700000000000002</c:v>
                </c:pt>
                <c:pt idx="3">
                  <c:v>0.37900000000000061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6490406016405994"/>
          <c:w val="0.87095123130036523"/>
          <c:h val="0.33762615834710225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28167405466520706"/>
          <c:y val="1.999986001847761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37,9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12,7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11,5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37,9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20026,03 тыс.рублей</c:v>
                </c:pt>
                <c:pt idx="1">
                  <c:v>Налоги на имущество 6687,84 тыс. рублей</c:v>
                </c:pt>
                <c:pt idx="2">
                  <c:v>Акцизы по подакцизным товарам 6095,9 тыс. рублей</c:v>
                </c:pt>
                <c:pt idx="3">
                  <c:v>Налоги на совокупный доход 20036,05 тыс. 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0.37900000000000067</c:v>
                </c:pt>
                <c:pt idx="1">
                  <c:v>0.127</c:v>
                </c:pt>
                <c:pt idx="2">
                  <c:v>0.115</c:v>
                </c:pt>
                <c:pt idx="3">
                  <c:v>0.37900000000000067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65126280830930305"/>
          <c:w val="0.87095123130036545"/>
          <c:h val="0.33540395167837905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 год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38,5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12,2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37,7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21303,19 тыс.рублей</c:v>
                </c:pt>
                <c:pt idx="1">
                  <c:v>Налоги на имущество 6781,46 тыс. рублей</c:v>
                </c:pt>
                <c:pt idx="2">
                  <c:v>Акцизы по подакцизным товарам 6421,1 тыс. рублей</c:v>
                </c:pt>
                <c:pt idx="3">
                  <c:v>Налоги на совокупный доход 20864,69 тыс. 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0.38500000000000068</c:v>
                </c:pt>
                <c:pt idx="1">
                  <c:v>0.12200000000000009</c:v>
                </c:pt>
                <c:pt idx="2">
                  <c:v>0.11600000000000002</c:v>
                </c:pt>
                <c:pt idx="3">
                  <c:v>0.37700000000000061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64904060164059996"/>
          <c:w val="0.87095123130036545"/>
          <c:h val="0.33762615834710241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>
        <c:manualLayout>
          <c:layoutTarget val="inner"/>
          <c:xMode val="edge"/>
          <c:yMode val="edge"/>
          <c:x val="2.456723332505634E-2"/>
          <c:y val="2.4495735041785482E-2"/>
          <c:w val="0.95086553334989177"/>
          <c:h val="0.7288841029675381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2018 (отчет)</c:v>
                </c:pt>
                <c:pt idx="1">
                  <c:v>2019 год*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16840.189999999988</c:v>
                </c:pt>
                <c:pt idx="1">
                  <c:v>16859</c:v>
                </c:pt>
                <c:pt idx="2">
                  <c:v>19003.5</c:v>
                </c:pt>
                <c:pt idx="3" formatCode="General">
                  <c:v>20026.03</c:v>
                </c:pt>
                <c:pt idx="4" formatCode="General">
                  <c:v>21303.19</c:v>
                </c:pt>
              </c:numCache>
            </c:numRef>
          </c:val>
        </c:ser>
        <c:overlap val="100"/>
        <c:axId val="168685952"/>
        <c:axId val="168688640"/>
      </c:barChart>
      <c:catAx>
        <c:axId val="168685952"/>
        <c:scaling>
          <c:orientation val="minMax"/>
        </c:scaling>
        <c:axPos val="b"/>
        <c:tickLblPos val="nextTo"/>
        <c:crossAx val="168688640"/>
        <c:crosses val="autoZero"/>
        <c:auto val="1"/>
        <c:lblAlgn val="ctr"/>
        <c:lblOffset val="100"/>
      </c:catAx>
      <c:valAx>
        <c:axId val="168688640"/>
        <c:scaling>
          <c:orientation val="minMax"/>
        </c:scaling>
        <c:delete val="1"/>
        <c:axPos val="l"/>
        <c:numFmt formatCode="General" sourceLinked="1"/>
        <c:tickLblPos val="none"/>
        <c:crossAx val="1686859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0.23800000000000004</c:v>
                </c:pt>
                <c:pt idx="1">
                  <c:v>0.76200000000000245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0.24000000000000021</c:v>
                </c:pt>
                <c:pt idx="1">
                  <c:v>0.76000000000000445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0.24000000000000021</c:v>
                </c:pt>
                <c:pt idx="1">
                  <c:v>0.76000000000000656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>
        <c:manualLayout>
          <c:layoutTarget val="inner"/>
          <c:xMode val="edge"/>
          <c:yMode val="edge"/>
          <c:x val="3.0917657999578841E-2"/>
          <c:y val="7.4073555623990969E-2"/>
          <c:w val="0.96599057620046791"/>
          <c:h val="0.74863556899378625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Акцизы на нефтепродукты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2018(отчет)</c:v>
                </c:pt>
                <c:pt idx="1">
                  <c:v>2019 год*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4607.9000000000005</c:v>
                </c:pt>
                <c:pt idx="1">
                  <c:v>4690.2</c:v>
                </c:pt>
                <c:pt idx="2">
                  <c:v>5957.1</c:v>
                </c:pt>
                <c:pt idx="3">
                  <c:v>6095.9</c:v>
                </c:pt>
                <c:pt idx="4">
                  <c:v>6421.1</c:v>
                </c:pt>
              </c:numCache>
            </c:numRef>
          </c:val>
        </c:ser>
        <c:gapWidth val="55"/>
        <c:overlap val="100"/>
        <c:axId val="160094464"/>
        <c:axId val="160106752"/>
      </c:barChart>
      <c:catAx>
        <c:axId val="160094464"/>
        <c:scaling>
          <c:orientation val="minMax"/>
        </c:scaling>
        <c:axPos val="b"/>
        <c:majorTickMark val="none"/>
        <c:tickLblPos val="nextTo"/>
        <c:crossAx val="160106752"/>
        <c:crosses val="autoZero"/>
        <c:auto val="1"/>
        <c:lblAlgn val="ctr"/>
        <c:lblOffset val="100"/>
      </c:catAx>
      <c:valAx>
        <c:axId val="16010675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60094464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0.73400000000000065</c:v>
                </c:pt>
                <c:pt idx="1">
                  <c:v>0.26600000000000001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9.0000000000000024E-2</c:v>
                </c:pt>
                <c:pt idx="1">
                  <c:v>0.91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0.33000000000000368</c:v>
                </c:pt>
                <c:pt idx="1">
                  <c:v>0.67000000000000792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0.30000000000000032</c:v>
                </c:pt>
                <c:pt idx="1">
                  <c:v>0.70000000000000062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0.30000000000000032</c:v>
                </c:pt>
                <c:pt idx="1">
                  <c:v>0.70000000000000062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3888888888888911E-2"/>
          <c:y val="0.10392828272477825"/>
          <c:w val="0.96604938271604934"/>
          <c:h val="0.7383643730573485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-1.5432098765432122E-3"/>
                  <c:y val="-0.3869407496977030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26057,57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4.6297511422183418E-3"/>
                  <c:y val="-0.3998602429666069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26831 </a:t>
                    </a:r>
                  </a:p>
                  <a:p>
                    <a:r>
                      <a:rPr lang="ru-RU" sz="1400" b="0" i="0" u="none" strike="noStrike" baseline="0" dirty="0" smtClean="0"/>
                      <a:t>тыс. </a:t>
                    </a:r>
                    <a:r>
                      <a:rPr lang="ru-RU" sz="1400" b="0" i="0" u="none" strike="noStrike" baseline="0" dirty="0" err="1" smtClean="0"/>
                      <a:t>руб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3.0864197530863788E-3"/>
                  <c:y val="-0.377267230955260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19274,8 </a:t>
                    </a:r>
                  </a:p>
                  <a:p>
                    <a:r>
                      <a:rPr lang="ru-RU" sz="1400" b="0" i="0" u="none" strike="noStrike" baseline="0" dirty="0" smtClean="0"/>
                      <a:t>тыс. </a:t>
                    </a:r>
                    <a:r>
                      <a:rPr lang="ru-RU" sz="1400" b="0" i="0" u="none" strike="noStrike" baseline="0" dirty="0" err="1" smtClean="0"/>
                      <a:t>руб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3.0864197530864486E-3"/>
                  <c:y val="-0.36759371221281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20036,05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1316741696018253E-16"/>
                  <c:y val="-0.4111245465538089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20864,69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(отчет)</c:v>
                </c:pt>
                <c:pt idx="1">
                  <c:v>2019 год*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26057.57</c:v>
                </c:pt>
                <c:pt idx="1">
                  <c:v>26831</c:v>
                </c:pt>
                <c:pt idx="2">
                  <c:v>19274.8</c:v>
                </c:pt>
                <c:pt idx="3">
                  <c:v>20036.05</c:v>
                </c:pt>
                <c:pt idx="4">
                  <c:v>20864.689999999988</c:v>
                </c:pt>
              </c:numCache>
            </c:numRef>
          </c:val>
        </c:ser>
        <c:overlap val="100"/>
        <c:axId val="183247616"/>
        <c:axId val="183249152"/>
      </c:barChart>
      <c:catAx>
        <c:axId val="183247616"/>
        <c:scaling>
          <c:orientation val="minMax"/>
        </c:scaling>
        <c:axPos val="b"/>
        <c:tickLblPos val="nextTo"/>
        <c:crossAx val="183249152"/>
        <c:crosses val="autoZero"/>
        <c:auto val="1"/>
        <c:lblAlgn val="ctr"/>
        <c:lblOffset val="100"/>
      </c:catAx>
      <c:valAx>
        <c:axId val="183249152"/>
        <c:scaling>
          <c:orientation val="minMax"/>
        </c:scaling>
        <c:delete val="1"/>
        <c:axPos val="l"/>
        <c:numFmt formatCode="General" sourceLinked="1"/>
        <c:tickLblPos val="none"/>
        <c:crossAx val="183247616"/>
        <c:crosses val="autoZero"/>
        <c:crossBetween val="between"/>
      </c:valAx>
      <c:spPr>
        <a:noFill/>
        <a:ln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>
        <c:manualLayout>
          <c:layoutTarget val="inner"/>
          <c:xMode val="edge"/>
          <c:yMode val="edge"/>
          <c:x val="2.6280009299642013E-2"/>
          <c:y val="5.4320607457593373E-2"/>
          <c:w val="0.73605449298084391"/>
          <c:h val="0.74863556899378592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 организаций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2018(отчет)</c:v>
                </c:pt>
                <c:pt idx="1">
                  <c:v>2019 год*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6670.4</c:v>
                </c:pt>
                <c:pt idx="1">
                  <c:v>6075.2</c:v>
                </c:pt>
                <c:pt idx="2">
                  <c:v>6589</c:v>
                </c:pt>
                <c:pt idx="3">
                  <c:v>6687.84</c:v>
                </c:pt>
                <c:pt idx="4">
                  <c:v>6781.46</c:v>
                </c:pt>
              </c:numCache>
            </c:numRef>
          </c:val>
        </c:ser>
        <c:gapWidth val="55"/>
        <c:overlap val="100"/>
        <c:axId val="182263168"/>
        <c:axId val="182583680"/>
      </c:barChart>
      <c:catAx>
        <c:axId val="182263168"/>
        <c:scaling>
          <c:orientation val="minMax"/>
        </c:scaling>
        <c:axPos val="b"/>
        <c:majorTickMark val="none"/>
        <c:tickLblPos val="nextTo"/>
        <c:crossAx val="182583680"/>
        <c:crosses val="autoZero"/>
        <c:auto val="1"/>
        <c:lblAlgn val="ctr"/>
        <c:lblOffset val="100"/>
      </c:catAx>
      <c:valAx>
        <c:axId val="18258368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8226316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0.12000000000000002</c:v>
                </c:pt>
                <c:pt idx="1">
                  <c:v>0.88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0.13</c:v>
                </c:pt>
                <c:pt idx="1">
                  <c:v>0.87000000000000588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0.77000000000000246</c:v>
                </c:pt>
                <c:pt idx="1">
                  <c:v>0.23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0.12000000000000002</c:v>
                </c:pt>
                <c:pt idx="1">
                  <c:v>0.78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080260585273025"/>
          <c:y val="0.14907209447511693"/>
          <c:w val="0.77471473950575187"/>
          <c:h val="0.3763927302150871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77,7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3219432529925881"/>
                  <c:y val="3.32429434886178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15283286373180668"/>
                  <c:y val="-3.10809114086516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4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4.1025825092873357E-2"/>
                  <c:y val="-1.53634041294203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и компенсации затрат государства 12510,6 тыс. рублей</c:v>
                </c:pt>
                <c:pt idx="1">
                  <c:v>Штрафы, санкции, возмещение ущерба 35,4 тыс. рублей</c:v>
                </c:pt>
                <c:pt idx="2">
                  <c:v>Платежи при пользовании природными ресурсами 160,3 тыс. рублей</c:v>
                </c:pt>
                <c:pt idx="3">
                  <c:v>Доходы от использования имущества 2815 тыс. рублей</c:v>
                </c:pt>
                <c:pt idx="4">
                  <c:v>Доходы от продажи материальных и нематериальных активов 590 тыс. рублей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0.78100000000000003</c:v>
                </c:pt>
                <c:pt idx="1">
                  <c:v>1.4E-2</c:v>
                </c:pt>
                <c:pt idx="2">
                  <c:v>1.2999999999999998E-2</c:v>
                </c:pt>
                <c:pt idx="3">
                  <c:v>0.16800000000000001</c:v>
                </c:pt>
                <c:pt idx="4">
                  <c:v>2.4E-2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6463426118072968"/>
          <c:w val="0.87095123130036534"/>
          <c:h val="0.42203239386023345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</a:t>
            </a:r>
            <a:r>
              <a:rPr lang="ru-RU" baseline="0" dirty="0" smtClean="0"/>
              <a:t> </a:t>
            </a:r>
            <a:r>
              <a:rPr lang="ru-RU" dirty="0" smtClean="0"/>
              <a:t>год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0102276647623948"/>
          <c:y val="0.13517240651785389"/>
          <c:w val="0.77799688923452948"/>
          <c:h val="0.3939224755617871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showVal val="1"/>
            </c:dLbl>
            <c:dLbl>
              <c:idx val="2"/>
              <c:layout>
                <c:manualLayout>
                  <c:x val="-0.11851912287523608"/>
                  <c:y val="-3.3384652056944443E-2"/>
                </c:manualLayout>
              </c:layout>
              <c:showVal val="1"/>
            </c:dLbl>
            <c:dLbl>
              <c:idx val="4"/>
              <c:layout>
                <c:manualLayout>
                  <c:x val="5.4701100123831531E-2"/>
                  <c:y val="-2.5702735384942312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и компенсации затрат государства 12968,85 тыс. рублей</c:v>
                </c:pt>
                <c:pt idx="1">
                  <c:v>Штрафы, санкции, возмещение ущерба 35,4тыс. рублей</c:v>
                </c:pt>
                <c:pt idx="2">
                  <c:v>Платежи при пользовании природными ресурсами 160,3 тыс. рублей</c:v>
                </c:pt>
                <c:pt idx="3">
                  <c:v>Доходы от использования имущества 2847,5 тыс. рублей</c:v>
                </c:pt>
                <c:pt idx="4">
                  <c:v>Доходы от продажи материальных и нематериальных активов 590,0 тыс. рублей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0.78100000000000003</c:v>
                </c:pt>
                <c:pt idx="1">
                  <c:v>2.0000000000000048E-3</c:v>
                </c:pt>
                <c:pt idx="2">
                  <c:v>1.0000000000000005E-2</c:v>
                </c:pt>
                <c:pt idx="3">
                  <c:v>0.17100000000000001</c:v>
                </c:pt>
                <c:pt idx="4">
                  <c:v>3.5999999999999997E-2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5.0600371888503616E-2"/>
          <c:y val="0.5521279260173767"/>
          <c:w val="0.87095123130036556"/>
          <c:h val="0.44728898032964953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 </a:t>
            </a:r>
            <a:r>
              <a:rPr lang="ru-RU" dirty="0"/>
              <a:t>год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0248412874987581"/>
          <c:y val="0.1518867917809702"/>
          <c:w val="0.77726097974272967"/>
          <c:h val="0.395593509553069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1"/>
              <c:layout>
                <c:manualLayout>
                  <c:x val="-0.11762006109224425"/>
                  <c:y val="1.1188927725979165E-2"/>
                </c:manualLayout>
              </c:layout>
              <c:showVal val="1"/>
            </c:dLbl>
            <c:dLbl>
              <c:idx val="2"/>
              <c:layout>
                <c:manualLayout>
                  <c:x val="-0.14658927316316292"/>
                  <c:y val="-4.0311226103082562E-2"/>
                </c:manualLayout>
              </c:layout>
              <c:showVal val="1"/>
            </c:dLbl>
            <c:dLbl>
              <c:idx val="3"/>
              <c:layout>
                <c:manualLayout>
                  <c:x val="-3.2748694841104362E-2"/>
                  <c:y val="-6.4256838462355978E-3"/>
                </c:manualLayout>
              </c:layout>
              <c:showVal val="1"/>
            </c:dLbl>
            <c:dLbl>
              <c:idx val="4"/>
              <c:layout>
                <c:manualLayout>
                  <c:x val="3.7427079818405012E-2"/>
                  <c:y val="-1.713515692329481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</a:t>
                    </a:r>
                    <a:r>
                      <a:rPr lang="ru-RU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и компенсации затрат государства 13456,91 тыс. рублей</c:v>
                </c:pt>
                <c:pt idx="1">
                  <c:v>Штрафы, санкции, возмещение ущерба 35,4 тыс. рублей</c:v>
                </c:pt>
                <c:pt idx="2">
                  <c:v>Платежи при пользовании природными ресурсами 160,3 тыс. рублей</c:v>
                </c:pt>
                <c:pt idx="3">
                  <c:v>Доходы от использования имущества 2882,13 тыс. рублей</c:v>
                </c:pt>
                <c:pt idx="4">
                  <c:v>Доходы от продажи материальных и нематериальных активов 590,0 тыс. рублей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0.78600000000000003</c:v>
                </c:pt>
                <c:pt idx="1">
                  <c:v>2.0000000000000048E-3</c:v>
                </c:pt>
                <c:pt idx="2">
                  <c:v>9.0000000000000028E-3</c:v>
                </c:pt>
                <c:pt idx="3">
                  <c:v>0.16800000000000001</c:v>
                </c:pt>
                <c:pt idx="4">
                  <c:v>3.4200000000000001E-2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7690028743245048"/>
          <c:w val="0.87095123130036556"/>
          <c:h val="0.40976643620794273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2020год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5366845533999823"/>
          <c:y val="0.14353855852767741"/>
          <c:w val="0.67442938927872864"/>
          <c:h val="0.3120584831683866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24,7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-2.469032112452583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37,7%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78615 тыс. рублей</c:v>
                </c:pt>
                <c:pt idx="1">
                  <c:v>Субсидии 119871,63 тыс. рублей</c:v>
                </c:pt>
                <c:pt idx="2">
                  <c:v>Субвенции 120193,3 тыс. рублей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0.24700000000000008</c:v>
                </c:pt>
                <c:pt idx="1">
                  <c:v>0.37630000000000025</c:v>
                </c:pt>
                <c:pt idx="2">
                  <c:v>0.37700000000000017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46603019154705788"/>
          <c:w val="0.87095123130036545"/>
          <c:h val="0.52063644854722058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5256869043987073"/>
          <c:y val="0.14760550372782891"/>
          <c:w val="0.6766289190789877"/>
          <c:h val="0.313076205622454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469032112452584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39,4%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65203 тыс. рублей</c:v>
                </c:pt>
                <c:pt idx="1">
                  <c:v>Субсидии 113196,9 тыс. рублей</c:v>
                </c:pt>
                <c:pt idx="2">
                  <c:v>Субвенции 116063,2 тыс. рублей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0.221</c:v>
                </c:pt>
                <c:pt idx="1">
                  <c:v>0.38500000000000018</c:v>
                </c:pt>
                <c:pt idx="2">
                  <c:v>0.39400000000000024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7.3641176576155931E-2"/>
          <c:y val="0.47868529125330112"/>
          <c:w val="0.87095123130036578"/>
          <c:h val="0.52063644854722058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318167297787214"/>
          <c:y val="1.2784972251784005E-2"/>
        </c:manualLayout>
      </c:layout>
    </c:title>
    <c:plotArea>
      <c:layout>
        <c:manualLayout>
          <c:layoutTarget val="inner"/>
          <c:xMode val="edge"/>
          <c:yMode val="edge"/>
          <c:x val="0.13243911631162444"/>
          <c:y val="0.14529748452490684"/>
          <c:w val="0.69942104413058193"/>
          <c:h val="0.3160625980486945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9.1168500206385387E-3"/>
                  <c:y val="-3.632910883226529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39,1%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-2.469032112452584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66373 тыс. рублей</c:v>
                </c:pt>
                <c:pt idx="1">
                  <c:v>Субсидии 113394,9 тыс. рублей</c:v>
                </c:pt>
                <c:pt idx="2">
                  <c:v>Субвенции  109948,2 тыс. рублей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0.22900000000000001</c:v>
                </c:pt>
                <c:pt idx="1">
                  <c:v>0.39100000000000024</c:v>
                </c:pt>
                <c:pt idx="2">
                  <c:v>0.38000000000000017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7.3641176576155931E-2"/>
          <c:y val="0.46670845174653663"/>
          <c:w val="0.87095123130036578"/>
          <c:h val="0.533291548253463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6975308641975505E-2"/>
          <c:y val="5.7144965612843074E-2"/>
          <c:w val="0.95111499951394951"/>
          <c:h val="0.741800584759530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1.5432098765432269E-3"/>
                  <c:y val="-0.37039631123807726"/>
                </c:manualLayout>
              </c:layout>
              <c:showVal val="1"/>
            </c:dLbl>
            <c:dLbl>
              <c:idx val="1"/>
              <c:layout>
                <c:manualLayout>
                  <c:x val="5.8005976697164206E-3"/>
                  <c:y val="-0.39896061924954268"/>
                </c:manualLayout>
              </c:layout>
              <c:showVal val="1"/>
            </c:dLbl>
            <c:dLbl>
              <c:idx val="2"/>
              <c:layout>
                <c:manualLayout>
                  <c:x val="5.6144536652096427E-3"/>
                  <c:y val="-0.38229635739364543"/>
                </c:manualLayout>
              </c:layout>
              <c:showVal val="1"/>
            </c:dLbl>
            <c:dLbl>
              <c:idx val="3"/>
              <c:layout>
                <c:manualLayout>
                  <c:x val="7.1576750848921546E-3"/>
                  <c:y val="-0.35402996035292672"/>
                </c:manualLayout>
              </c:layout>
              <c:showVal val="1"/>
            </c:dLbl>
            <c:dLbl>
              <c:idx val="4"/>
              <c:layout>
                <c:manualLayout>
                  <c:x val="1.7292585676999901E-3"/>
                  <c:y val="-0.33754857179365294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год (факт)</c:v>
                </c:pt>
                <c:pt idx="1">
                  <c:v>2019 год (оценка)</c:v>
                </c:pt>
                <c:pt idx="2">
                  <c:v>2020 год (прогноз)</c:v>
                </c:pt>
                <c:pt idx="3">
                  <c:v>2021 год (прогноз)</c:v>
                </c:pt>
                <c:pt idx="4">
                  <c:v>2022 год 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367581.4</c:v>
                </c:pt>
                <c:pt idx="1">
                  <c:v>392169.85</c:v>
                </c:pt>
                <c:pt idx="2">
                  <c:v>385883.04</c:v>
                </c:pt>
                <c:pt idx="3">
                  <c:v>363910.97000000009</c:v>
                </c:pt>
                <c:pt idx="4">
                  <c:v>362211.28</c:v>
                </c:pt>
              </c:numCache>
            </c:numRef>
          </c:val>
        </c:ser>
        <c:overlap val="100"/>
        <c:axId val="108184704"/>
        <c:axId val="108186240"/>
      </c:barChart>
      <c:catAx>
        <c:axId val="10818470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8186240"/>
        <c:crosses val="autoZero"/>
        <c:auto val="1"/>
        <c:lblAlgn val="ctr"/>
        <c:lblOffset val="100"/>
      </c:catAx>
      <c:valAx>
        <c:axId val="108186240"/>
        <c:scaling>
          <c:orientation val="minMax"/>
        </c:scaling>
        <c:delete val="1"/>
        <c:axPos val="l"/>
        <c:numFmt formatCode="General" sourceLinked="1"/>
        <c:tickLblPos val="none"/>
        <c:crossAx val="1081847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3888888888889067E-2"/>
          <c:y val="0"/>
          <c:w val="0.61882716049383324"/>
          <c:h val="0.8649704239040499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49009.42</c:v>
                </c:pt>
                <c:pt idx="1">
                  <c:v>47912.77</c:v>
                </c:pt>
                <c:pt idx="2">
                  <c:v>64672.13</c:v>
                </c:pt>
                <c:pt idx="3">
                  <c:v>59109.8</c:v>
                </c:pt>
                <c:pt idx="4">
                  <c:v>59013.3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Обслуживание государственного долга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641.5</c:v>
                </c:pt>
                <c:pt idx="2">
                  <c:v>571.5</c:v>
                </c:pt>
                <c:pt idx="3">
                  <c:v>240</c:v>
                </c:pt>
                <c:pt idx="4">
                  <c:v>160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Лист1!$D$3:$D$6</c:f>
              <c:numCache>
                <c:formatCode>General</c:formatCode>
                <c:ptCount val="4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Социальная политика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28857.97</c:v>
                </c:pt>
                <c:pt idx="1">
                  <c:v>27920.9</c:v>
                </c:pt>
                <c:pt idx="2">
                  <c:v>21718.6</c:v>
                </c:pt>
                <c:pt idx="3">
                  <c:v>22198.2</c:v>
                </c:pt>
                <c:pt idx="4">
                  <c:v>19480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Культура и кинематография</c:v>
                </c:pt>
              </c:strCache>
            </c:strRef>
          </c:tx>
          <c:dLbls>
            <c:dLbl>
              <c:idx val="0"/>
              <c:layout>
                <c:manualLayout>
                  <c:x val="1.5432098765432167E-3"/>
                  <c:y val="-1.7047143309140068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9.7412247480801219E-3"/>
                </c:manualLayout>
              </c:layout>
              <c:showVal val="1"/>
            </c:dLbl>
            <c:dLbl>
              <c:idx val="2"/>
              <c:layout>
                <c:manualLayout>
                  <c:x val="1.5432098765432167E-3"/>
                  <c:y val="-9.7412247480800056E-3"/>
                </c:manualLayout>
              </c:layout>
              <c:showVal val="1"/>
            </c:dLbl>
            <c:dLbl>
              <c:idx val="3"/>
              <c:layout>
                <c:manualLayout>
                  <c:x val="-5.6583708480089562E-17"/>
                  <c:y val="-1.217653093510004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9.7412247480801219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17516.080000000005</c:v>
                </c:pt>
                <c:pt idx="1">
                  <c:v>57049.37</c:v>
                </c:pt>
                <c:pt idx="2">
                  <c:v>10355.950000000001</c:v>
                </c:pt>
                <c:pt idx="3">
                  <c:v>10013.65</c:v>
                </c:pt>
                <c:pt idx="4">
                  <c:v>10033.75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169698.14</c:v>
                </c:pt>
                <c:pt idx="1">
                  <c:v>164096.60999999999</c:v>
                </c:pt>
                <c:pt idx="2">
                  <c:v>180530.55</c:v>
                </c:pt>
                <c:pt idx="3">
                  <c:v>179614.8</c:v>
                </c:pt>
                <c:pt idx="4">
                  <c:v>181113.4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Лист1!$H$2:$H$6</c:f>
              <c:numCache>
                <c:formatCode>General</c:formatCode>
                <c:ptCount val="5"/>
                <c:pt idx="0">
                  <c:v>2744.98</c:v>
                </c:pt>
                <c:pt idx="1">
                  <c:v>518.20000000000005</c:v>
                </c:pt>
                <c:pt idx="2">
                  <c:v>168.2</c:v>
                </c:pt>
                <c:pt idx="3">
                  <c:v>168.2</c:v>
                </c:pt>
                <c:pt idx="4">
                  <c:v>168.2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Лист1!$I$2:$I$6</c:f>
              <c:numCache>
                <c:formatCode>General</c:formatCode>
                <c:ptCount val="5"/>
                <c:pt idx="0">
                  <c:v>64549.729999999996</c:v>
                </c:pt>
                <c:pt idx="1">
                  <c:v>55528.2</c:v>
                </c:pt>
                <c:pt idx="2">
                  <c:v>53901.66</c:v>
                </c:pt>
                <c:pt idx="3">
                  <c:v>46492.2</c:v>
                </c:pt>
                <c:pt idx="4">
                  <c:v>43330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Лист1!$J$2:$J$6</c:f>
              <c:numCache>
                <c:formatCode>General</c:formatCode>
                <c:ptCount val="5"/>
                <c:pt idx="0">
                  <c:v>864.69</c:v>
                </c:pt>
                <c:pt idx="1">
                  <c:v>947.2</c:v>
                </c:pt>
                <c:pt idx="2">
                  <c:v>1450.7</c:v>
                </c:pt>
                <c:pt idx="3">
                  <c:v>1440.7</c:v>
                </c:pt>
                <c:pt idx="4">
                  <c:v>1440.7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Лист1!$K$2:$K$6</c:f>
              <c:numCache>
                <c:formatCode>General</c:formatCode>
                <c:ptCount val="5"/>
                <c:pt idx="0">
                  <c:v>1565.9</c:v>
                </c:pt>
                <c:pt idx="1">
                  <c:v>1683.6</c:v>
                </c:pt>
                <c:pt idx="2">
                  <c:v>1763</c:v>
                </c:pt>
                <c:pt idx="3">
                  <c:v>1773.7</c:v>
                </c:pt>
                <c:pt idx="4">
                  <c:v>1827.4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год (отчет)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Лист1!$L$2:$L$6</c:f>
              <c:numCache>
                <c:formatCode>General</c:formatCode>
                <c:ptCount val="5"/>
                <c:pt idx="0">
                  <c:v>32698.49</c:v>
                </c:pt>
                <c:pt idx="1">
                  <c:v>35801.5</c:v>
                </c:pt>
                <c:pt idx="2">
                  <c:v>50680.75</c:v>
                </c:pt>
                <c:pt idx="3">
                  <c:v>42789.72</c:v>
                </c:pt>
                <c:pt idx="4">
                  <c:v>45574.53</c:v>
                </c:pt>
              </c:numCache>
            </c:numRef>
          </c:val>
        </c:ser>
        <c:overlap val="100"/>
        <c:axId val="108434176"/>
        <c:axId val="108435712"/>
      </c:barChart>
      <c:catAx>
        <c:axId val="10843417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08435712"/>
        <c:crosses val="autoZero"/>
        <c:auto val="1"/>
        <c:lblAlgn val="ctr"/>
        <c:lblOffset val="100"/>
      </c:catAx>
      <c:valAx>
        <c:axId val="108435712"/>
        <c:scaling>
          <c:orientation val="minMax"/>
        </c:scaling>
        <c:delete val="1"/>
        <c:axPos val="l"/>
        <c:numFmt formatCode="General" sourceLinked="1"/>
        <c:tickLblPos val="none"/>
        <c:crossAx val="108434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277777777778379"/>
          <c:y val="9.307411483478762E-3"/>
          <c:w val="0.33796296296297135"/>
          <c:h val="0.9906925885165212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0.26951431418294997"/>
          <c:y val="0.19124454311014571"/>
          <c:w val="0.12982392825896732"/>
          <c:h val="0.679800106513147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167792,87 тыс. рублей</c:v>
                </c:pt>
                <c:pt idx="1">
                  <c:v>Развитие культуры в Котельничском районе 20552,14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66,09 тыс. рублей</c:v>
                </c:pt>
                <c:pt idx="3">
                  <c:v>Развитие физической культуры и спорта 12847,2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167792.87</c:v>
                </c:pt>
                <c:pt idx="1">
                  <c:v>20552.14</c:v>
                </c:pt>
                <c:pt idx="2">
                  <c:v>66.09</c:v>
                </c:pt>
                <c:pt idx="3">
                  <c:v>12847.2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623"/>
          <c:y val="0.31608507562496962"/>
          <c:w val="0.58106250607562815"/>
          <c:h val="0.67499683451076853"/>
        </c:manualLayout>
      </c:layout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0.75900000000000445</c:v>
                </c:pt>
                <c:pt idx="1">
                  <c:v>0.24100000000000021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3"/>
          <c:y val="4.2666821954488496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1584,61 тыс. рублей</c:v>
                </c:pt>
                <c:pt idx="1">
                  <c:v>Развитие муниципального управления 41647,37 тыс. рублей</c:v>
                </c:pt>
                <c:pt idx="2">
                  <c:v>Управление муниципальными финансами и регулирование межбюджетных отношений 52121,84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1584.61</c:v>
                </c:pt>
                <c:pt idx="1">
                  <c:v>41647.370000000003</c:v>
                </c:pt>
                <c:pt idx="2">
                  <c:v>52121.840000000011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1527085156022181"/>
          <c:y val="0.39236029539753053"/>
          <c:w val="0.5831859385632352"/>
          <c:h val="0.52132770648187565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942"/>
          <c:y val="4.266682195448853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3042,65 тыс. рублей</c:v>
                </c:pt>
                <c:pt idx="1">
                  <c:v>Развитие транспортной инфраструктуры 35519,46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29629,29 тыс. рублей</c:v>
                </c:pt>
                <c:pt idx="4">
                  <c:v>Развитие строительства и архитектуры 473,98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3398.09</c:v>
                </c:pt>
                <c:pt idx="1">
                  <c:v>36622.78</c:v>
                </c:pt>
                <c:pt idx="2">
                  <c:v>12.98</c:v>
                </c:pt>
                <c:pt idx="3">
                  <c:v>33509.69</c:v>
                </c:pt>
                <c:pt idx="4">
                  <c:v>4.8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5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942"/>
          <c:y val="4.266682195448853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119,93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119.93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61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925"/>
          <c:y val="4.2666821954488475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160838,83 тыс. рублей</c:v>
                </c:pt>
                <c:pt idx="1">
                  <c:v>Развитие культуры в Котельничском районе 60156,97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96,1 тыс. рублей</c:v>
                </c:pt>
                <c:pt idx="3">
                  <c:v>Развитие физической культуры и спорта 14816,08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162742.81</c:v>
                </c:pt>
                <c:pt idx="1">
                  <c:v>10586.9</c:v>
                </c:pt>
                <c:pt idx="2">
                  <c:v>58</c:v>
                </c:pt>
                <c:pt idx="3">
                  <c:v>12390.98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952"/>
          <c:y val="0.19526008064012348"/>
          <c:w val="0.58781556819285785"/>
          <c:h val="0.8047399193598882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36"/>
          <c:y val="4.266682195448851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1804,3 тыс. рублей</c:v>
                </c:pt>
                <c:pt idx="1">
                  <c:v>Развитие муниципального управления 43615,9 тыс. рублей</c:v>
                </c:pt>
                <c:pt idx="2">
                  <c:v>Управление муниципальными финансами и регулирование межбюджетных отношений 51141,17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1804.3</c:v>
                </c:pt>
                <c:pt idx="1">
                  <c:v>43509.7</c:v>
                </c:pt>
                <c:pt idx="2">
                  <c:v>51247.37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56"/>
          <c:y val="0.19526008064012354"/>
          <c:w val="0.5831859385632352"/>
          <c:h val="0.56770439635302294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947"/>
          <c:y val="4.2666821954488551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518,2 тыс. рублей</c:v>
                </c:pt>
                <c:pt idx="1">
                  <c:v>Развитие транспортной инфраструктуры 35475,2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21470 тыс. рублей</c:v>
                </c:pt>
                <c:pt idx="4">
                  <c:v>Развитие строительства и архитектуры 5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518.20000000000005</c:v>
                </c:pt>
                <c:pt idx="1">
                  <c:v>35475.199999999997</c:v>
                </c:pt>
                <c:pt idx="2">
                  <c:v>13</c:v>
                </c:pt>
                <c:pt idx="3">
                  <c:v>21470</c:v>
                </c:pt>
                <c:pt idx="4">
                  <c:v>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56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947"/>
          <c:y val="4.2666821954488551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100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3981153779736476"/>
          <c:y val="0.23758797172106622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93"/>
          <c:y val="4.2666821954488496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174659,4 тыс. рублей</c:v>
                </c:pt>
                <c:pt idx="1">
                  <c:v>Развитие культуры в Котельничском районе 13593,05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66,1 тыс. рублей</c:v>
                </c:pt>
                <c:pt idx="3">
                  <c:v>Развитие физической культуры и спорта 16704,6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160838.82999999993</c:v>
                </c:pt>
                <c:pt idx="1">
                  <c:v>60156.97</c:v>
                </c:pt>
                <c:pt idx="2">
                  <c:v>96.1</c:v>
                </c:pt>
                <c:pt idx="3">
                  <c:v>14816.08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957"/>
          <c:y val="0.19526008064012351"/>
          <c:w val="0.58781556819285763"/>
          <c:h val="0.80473991935988842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42"/>
          <c:y val="4.266682195448853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4558,65 тыс. рублей</c:v>
                </c:pt>
                <c:pt idx="1">
                  <c:v>Развитие муниципального управления 42870,63 тыс. рублей</c:v>
                </c:pt>
                <c:pt idx="2">
                  <c:v>Управление муниципальными финансами и регулирование межбюджетных отношений 75208,20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4558.6500000000015</c:v>
                </c:pt>
                <c:pt idx="1">
                  <c:v>42870.63</c:v>
                </c:pt>
                <c:pt idx="2">
                  <c:v>75208.2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61"/>
          <c:y val="0.19526008064012357"/>
          <c:w val="0.5831859385632352"/>
          <c:h val="0.56770439635302306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953"/>
          <c:y val="4.2666821954488572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168,2 тыс. рублей</c:v>
                </c:pt>
                <c:pt idx="1">
                  <c:v>Развитие транспортной инфраструктуры 39883,1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15642,6 тыс. рублей</c:v>
                </c:pt>
                <c:pt idx="4">
                  <c:v>Развитие строительства и архитектуры 154,96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168.2</c:v>
                </c:pt>
                <c:pt idx="1">
                  <c:v>39883.1</c:v>
                </c:pt>
                <c:pt idx="2">
                  <c:v>13</c:v>
                </c:pt>
                <c:pt idx="3">
                  <c:v>15642.6</c:v>
                </c:pt>
                <c:pt idx="4">
                  <c:v>154.96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61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0.76000000000000678</c:v>
                </c:pt>
                <c:pt idx="1">
                  <c:v>0.24000000000000021</c:v>
                </c:pt>
              </c:numCache>
            </c:numRef>
          </c:val>
        </c:ser>
        <c:firstSliceAng val="0"/>
        <c:holeSize val="50"/>
      </c:doughnutChart>
      <c:spPr>
        <a:ln>
          <a:noFill/>
        </a:ln>
      </c:spPr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953"/>
          <c:y val="4.2666821954488572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100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72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4940580344123936"/>
          <c:y val="4.2666821954488517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174265,3 тыс. рублей</c:v>
                </c:pt>
                <c:pt idx="1">
                  <c:v>Развитие культуры в Котельничском районе 13313,95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66,1 тыс. рублей</c:v>
                </c:pt>
                <c:pt idx="3">
                  <c:v>Развитие физической культуры и спорта 16676,1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174265.3</c:v>
                </c:pt>
                <c:pt idx="1">
                  <c:v>13313.949999999997</c:v>
                </c:pt>
                <c:pt idx="2">
                  <c:v>66.099999999999994</c:v>
                </c:pt>
                <c:pt idx="3">
                  <c:v>16676.099999999991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963"/>
          <c:y val="0.19526008064012354"/>
          <c:w val="0.58781556819285741"/>
          <c:h val="0.80473991935988864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47"/>
          <c:y val="4.2666821954488551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2088,4 тыс. рублей</c:v>
                </c:pt>
                <c:pt idx="1">
                  <c:v>Развитие муниципального управления 37275,05 тыс. рублей</c:v>
                </c:pt>
                <c:pt idx="2">
                  <c:v>Управление муниципальными финансами и регулирование межбюджетных отношений 69648,17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2088.4</c:v>
                </c:pt>
                <c:pt idx="1">
                  <c:v>37275.050000000003</c:v>
                </c:pt>
                <c:pt idx="2">
                  <c:v>69648.170000000027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67"/>
          <c:y val="0.19526008064012362"/>
          <c:w val="0.5831859385632352"/>
          <c:h val="0.56770439635302328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509490133177798"/>
          <c:y val="3.3928854724509839E-4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168,2 тыс. рублей</c:v>
                </c:pt>
                <c:pt idx="1">
                  <c:v>Развитие транспортной инфраструктуры 37245,9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10865,3 тыс. рублей</c:v>
                </c:pt>
                <c:pt idx="4">
                  <c:v>Развитие строительства и архитектуры 10,0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168.2</c:v>
                </c:pt>
                <c:pt idx="1">
                  <c:v>37245.9</c:v>
                </c:pt>
                <c:pt idx="2">
                  <c:v>13</c:v>
                </c:pt>
                <c:pt idx="3">
                  <c:v>10865.3</c:v>
                </c:pt>
                <c:pt idx="4">
                  <c:v>10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1527085156022181"/>
          <c:y val="0.1952602256502142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958"/>
          <c:y val="4.2666821954488586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100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78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4940580344123942"/>
          <c:y val="4.2666821954488537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175866,4 тыс. рублей</c:v>
                </c:pt>
                <c:pt idx="1">
                  <c:v>Развитие культуры в Котельничском районе 13343,75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66,1 тыс. рублей</c:v>
                </c:pt>
                <c:pt idx="3">
                  <c:v>Развитие физической культуры и спорта 16958,9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175866.4</c:v>
                </c:pt>
                <c:pt idx="1">
                  <c:v>13343.75</c:v>
                </c:pt>
                <c:pt idx="2">
                  <c:v>66.099999999999994</c:v>
                </c:pt>
                <c:pt idx="3">
                  <c:v>16958.900000000001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974"/>
          <c:y val="0.19526008064012357"/>
          <c:w val="0.5878155681928573"/>
          <c:h val="0.80473991935988876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53"/>
          <c:y val="4.2666821954488572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2088,4 тыс. рублей</c:v>
                </c:pt>
                <c:pt idx="1">
                  <c:v>Развитие муниципального управления 34143,95 тыс. рублей</c:v>
                </c:pt>
                <c:pt idx="2">
                  <c:v>Управление муниципальными финансами и регулирование межбюджетных отношений 72328,08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2088.4</c:v>
                </c:pt>
                <c:pt idx="1">
                  <c:v>34143.950000000012</c:v>
                </c:pt>
                <c:pt idx="2">
                  <c:v>72328.08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72"/>
          <c:y val="0.19526008064012368"/>
          <c:w val="0.5831859385632352"/>
          <c:h val="0.5677043963530235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964"/>
          <c:y val="4.266682195448860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168,2 тыс. рублей</c:v>
                </c:pt>
                <c:pt idx="1">
                  <c:v>Развитие транспортной инфраструктуры 37571,1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7377,9 тыс. рублей</c:v>
                </c:pt>
                <c:pt idx="4">
                  <c:v>Развитие строительства и архитектуры 10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168.2</c:v>
                </c:pt>
                <c:pt idx="1">
                  <c:v>37571.1</c:v>
                </c:pt>
                <c:pt idx="2">
                  <c:v>13</c:v>
                </c:pt>
                <c:pt idx="3">
                  <c:v>7377.9</c:v>
                </c:pt>
                <c:pt idx="4">
                  <c:v>10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72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964"/>
          <c:y val="4.266682195448860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20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83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2.6073891579644994E-2"/>
          <c:y val="2.3560745403293552E-2"/>
          <c:w val="0.94785221684071064"/>
          <c:h val="0.5191073091604919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Руководство и управление в сфере установленных функций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29248,8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34081.850000000013</c:v>
                </c:pt>
                <c:pt idx="1">
                  <c:v>33673.550000000003</c:v>
                </c:pt>
                <c:pt idx="2">
                  <c:v>33728.75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Резервные фонды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150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общегосударственные вопросы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16440.900000000001</c:v>
                </c:pt>
                <c:pt idx="1">
                  <c:v>9065.27</c:v>
                </c:pt>
                <c:pt idx="2">
                  <c:v>11788.38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Судебная система</c:v>
                </c:pt>
              </c:strCache>
            </c:strRef>
          </c:tx>
          <c:dLbls>
            <c:dLbl>
              <c:idx val="0"/>
              <c:layout>
                <c:manualLayout>
                  <c:x val="-7.1110613399031639E-3"/>
                  <c:y val="-1.6653078902018701E-2"/>
                </c:manualLayout>
              </c:layout>
              <c:showVal val="1"/>
            </c:dLbl>
            <c:dLbl>
              <c:idx val="1"/>
              <c:layout>
                <c:manualLayout>
                  <c:x val="-4.7407075599354221E-3"/>
                  <c:y val="-3.4002017757752499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1.777765334975784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8</c:v>
                </c:pt>
                <c:pt idx="1">
                  <c:v>0.9</c:v>
                </c:pt>
                <c:pt idx="2">
                  <c:v>7.4</c:v>
                </c:pt>
              </c:numCache>
            </c:numRef>
          </c:val>
        </c:ser>
        <c:overlap val="100"/>
        <c:axId val="118386688"/>
        <c:axId val="118388224"/>
      </c:barChart>
      <c:catAx>
        <c:axId val="118386688"/>
        <c:scaling>
          <c:orientation val="minMax"/>
        </c:scaling>
        <c:axPos val="b"/>
        <c:tickLblPos val="nextTo"/>
        <c:crossAx val="118388224"/>
        <c:crosses val="autoZero"/>
        <c:auto val="1"/>
        <c:lblAlgn val="ctr"/>
        <c:lblOffset val="100"/>
      </c:catAx>
      <c:valAx>
        <c:axId val="118388224"/>
        <c:scaling>
          <c:orientation val="minMax"/>
        </c:scaling>
        <c:delete val="1"/>
        <c:axPos val="l"/>
        <c:numFmt formatCode="General" sourceLinked="1"/>
        <c:tickLblPos val="none"/>
        <c:crossAx val="1183866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1822839385201162E-2"/>
          <c:y val="0.67517287718021535"/>
          <c:w val="0.85635432122959765"/>
          <c:h val="0.32482712281979026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0.76000000000000678</c:v>
                </c:pt>
                <c:pt idx="1">
                  <c:v>0.24000000000000021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Управление муниципальными финансами и регулирование межбюджетных отношений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0.45</c:v>
                </c:pt>
                <c:pt idx="1">
                  <c:v>0.45</c:v>
                </c:pt>
                <c:pt idx="2">
                  <c:v>0.44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Развитие муниципального управления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0.55000000000000004</c:v>
                </c:pt>
                <c:pt idx="2">
                  <c:v>0.56000000000000005</c:v>
                </c:pt>
              </c:numCache>
            </c:numRef>
          </c:val>
        </c:ser>
        <c:overlap val="100"/>
        <c:axId val="118311936"/>
        <c:axId val="118346112"/>
      </c:barChart>
      <c:catAx>
        <c:axId val="118311936"/>
        <c:scaling>
          <c:orientation val="minMax"/>
        </c:scaling>
        <c:axPos val="b"/>
        <c:tickLblPos val="nextTo"/>
        <c:crossAx val="118346112"/>
        <c:crosses val="autoZero"/>
        <c:auto val="1"/>
        <c:lblAlgn val="ctr"/>
        <c:lblOffset val="100"/>
      </c:catAx>
      <c:valAx>
        <c:axId val="118346112"/>
        <c:scaling>
          <c:orientation val="minMax"/>
        </c:scaling>
        <c:delete val="1"/>
        <c:axPos val="l"/>
        <c:numFmt formatCode="0%" sourceLinked="1"/>
        <c:tickLblPos val="none"/>
        <c:crossAx val="1183119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0.36000000000000032</c:v>
                </c:pt>
                <c:pt idx="1">
                  <c:v>0.64000000000000112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0.64000000000000112</c:v>
                </c:pt>
                <c:pt idx="1">
                  <c:v>0.36000000000000032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1.0000000000000005E-2</c:v>
                </c:pt>
                <c:pt idx="1">
                  <c:v>0.99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1.0000000000000005E-2</c:v>
                </c:pt>
                <c:pt idx="1">
                  <c:v>0.99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4.0143088209130588E-2"/>
                  <c:y val="-6.8375589806760903E-3"/>
                </c:manualLayout>
              </c:layout>
              <c:spPr/>
              <c:txPr>
                <a:bodyPr/>
                <a:lstStyle/>
                <a:p>
                  <a:pPr>
                    <a:defRPr sz="1200" baseline="0"/>
                  </a:pPr>
                  <a:endParaRPr lang="ru-RU"/>
                </a:p>
              </c:txPr>
              <c:showVal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0.15483762594950368"/>
                  <c:y val="-3.4187794903380447E-2"/>
                </c:manualLayout>
              </c:layout>
              <c:spPr/>
              <c:txPr>
                <a:bodyPr/>
                <a:lstStyle/>
                <a:p>
                  <a:pPr>
                    <a:defRPr sz="1200" baseline="0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0.15483762594950368"/>
                  <c:y val="-8.2050707768113074E-2"/>
                </c:manualLayout>
              </c:layout>
              <c:spPr/>
              <c:txPr>
                <a:bodyPr/>
                <a:lstStyle/>
                <a:p>
                  <a:pPr>
                    <a:defRPr sz="1200" baseline="0"/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Возмещение части затрат на уплату процентов по инвестиционным кредитам (займам) в агропромышленном комплексе</c:v>
                </c:pt>
                <c:pt idx="1">
                  <c:v>Прочие мероприятия, в том числе</c:v>
                </c:pt>
                <c:pt idx="2">
                  <c:v>организация проведения мероприятий по предупреждению и ликвидации безнадзорных домашних животных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0.99</c:v>
                </c:pt>
                <c:pt idx="1">
                  <c:v>0</c:v>
                </c:pt>
                <c:pt idx="2" formatCode="0.0%">
                  <c:v>1.0000000000000004E-2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8.6020903305280602E-2"/>
                  <c:y val="2.7350235922704493E-2"/>
                </c:manualLayout>
              </c:layout>
              <c:showVal val="1"/>
            </c:dLbl>
            <c:dLbl>
              <c:idx val="2"/>
              <c:layout>
                <c:manualLayout>
                  <c:x val="-9.749035707931715E-2"/>
                  <c:y val="2.735023592270449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Возмещение части затрат на уплату процентов по инвестиционным кредитам (займам) в агропромышленном комплексе</c:v>
                </c:pt>
                <c:pt idx="1">
                  <c:v>Прочие мероприятия, в том числе</c:v>
                </c:pt>
                <c:pt idx="2">
                  <c:v>организация проведения мероприятий по предупреждению и ликвидации безнадзорных домашних животных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%">
                  <c:v>0.99</c:v>
                </c:pt>
                <c:pt idx="2" formatCode="0.0%">
                  <c:v>1.0000000000000004E-2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.10895935930005586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5.7347268870186789E-3"/>
                  <c:y val="-2.73502359227044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99</a:t>
                    </a:r>
                    <a:r>
                      <a:rPr lang="ru-RU" dirty="0" smtClean="0"/>
                      <a:t>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10895981085335445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Возмещение части затрат на уплату процентов по инвестиционным кредитам (займам) в агропромышленном комплексе</c:v>
                </c:pt>
                <c:pt idx="1">
                  <c:v>Прочие мероприятия, в том числе</c:v>
                </c:pt>
                <c:pt idx="2">
                  <c:v>организация проведения мероприятий по предупреждению и ликвидации безнадзорных домашних животных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%">
                  <c:v>0.99</c:v>
                </c:pt>
                <c:pt idx="2" formatCode="0.0%">
                  <c:v>1.0000000000000004E-2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3660345221527534"/>
          <c:y val="0.12993229721263028"/>
          <c:w val="0.69238473424733737"/>
          <c:h val="0.7401354055747411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9.1755630192299598E-2"/>
                  <c:y val="6.1302252930199534E-3"/>
                </c:manualLayout>
              </c:layout>
              <c:showVal val="1"/>
            </c:dLbl>
            <c:dLbl>
              <c:idx val="2"/>
              <c:layout>
                <c:manualLayout>
                  <c:x val="3.7252243994115412E-2"/>
                  <c:y val="-2.4663296169043641E-2"/>
                </c:manualLayout>
              </c:layout>
              <c:showVal val="1"/>
            </c:dLbl>
            <c:dLbl>
              <c:idx val="3"/>
              <c:layout>
                <c:manualLayout>
                  <c:x val="-7.5856890116312026E-2"/>
                  <c:y val="-8.332858683343454E-2"/>
                </c:manualLayout>
              </c:layout>
              <c:showVal val="1"/>
            </c:dLbl>
            <c:dLbl>
              <c:idx val="4"/>
              <c:layout>
                <c:manualLayout>
                  <c:x val="-2.7181702337872052E-2"/>
                  <c:y val="-0.13507879028933698"/>
                </c:manualLayout>
              </c:layout>
              <c:showVal val="1"/>
            </c:dLbl>
            <c:dLbl>
              <c:idx val="5"/>
              <c:layout>
                <c:manualLayout>
                  <c:x val="2.8673634435093291E-2"/>
                  <c:y val="-0.13536406297816964"/>
                </c:manualLayout>
              </c:layout>
              <c:showVal val="1"/>
            </c:dLbl>
            <c:dLbl>
              <c:idx val="6"/>
              <c:layout>
                <c:manualLayout>
                  <c:x val="3.7392225516554835E-2"/>
                  <c:y val="7.983291033169972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</c:f>
              <c:strCache>
                <c:ptCount val="1"/>
                <c:pt idx="0">
                  <c:v>Содержание автомобильных дорог общего пользования местного значения и искусственных сооружений на них.
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6.3081995757205231E-2"/>
                  <c:y val="6.1302252930199534E-3"/>
                </c:manualLayout>
              </c:layout>
              <c:showVal val="1"/>
            </c:dLbl>
            <c:dLbl>
              <c:idx val="2"/>
              <c:layout>
                <c:manualLayout>
                  <c:x val="3.7252243994115412E-2"/>
                  <c:y val="-2.4663296169043641E-2"/>
                </c:manualLayout>
              </c:layout>
              <c:showVal val="1"/>
            </c:dLbl>
            <c:dLbl>
              <c:idx val="3"/>
              <c:layout>
                <c:manualLayout>
                  <c:x val="-7.5856890116312026E-2"/>
                  <c:y val="-8.332858683343454E-2"/>
                </c:manualLayout>
              </c:layout>
              <c:showVal val="1"/>
            </c:dLbl>
            <c:dLbl>
              <c:idx val="4"/>
              <c:layout>
                <c:manualLayout>
                  <c:x val="-2.7181702337872052E-2"/>
                  <c:y val="-0.13507879028933698"/>
                </c:manualLayout>
              </c:layout>
              <c:showVal val="1"/>
            </c:dLbl>
            <c:dLbl>
              <c:idx val="5"/>
              <c:layout>
                <c:manualLayout>
                  <c:x val="2.8673634435093291E-2"/>
                  <c:y val="-0.13536406297816964"/>
                </c:manualLayout>
              </c:layout>
              <c:showVal val="1"/>
            </c:dLbl>
            <c:dLbl>
              <c:idx val="6"/>
              <c:layout>
                <c:manualLayout>
                  <c:x val="3.7392225516554835E-2"/>
                  <c:y val="7.983291033169972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</c:f>
              <c:strCache>
                <c:ptCount val="1"/>
                <c:pt idx="0">
                  <c:v>Содержание автомобильных дорог общего пользования местного значения и искусственных сооружений на них.
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0.28000000000000008</c:v>
                </c:pt>
                <c:pt idx="1">
                  <c:v>0.72000000000000064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8728287200344505E-2"/>
          <c:y val="5.88140555961396E-2"/>
          <c:w val="0.21605722835278129"/>
          <c:h val="0.3992321633475969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-5.1612541983167899E-2"/>
                  <c:y val="-1.2260450586039889E-2"/>
                </c:manualLayout>
              </c:layout>
              <c:showVal val="1"/>
            </c:dLbl>
            <c:dLbl>
              <c:idx val="2"/>
              <c:layout>
                <c:manualLayout>
                  <c:x val="-5.4361363665381773E-2"/>
                  <c:y val="-4.4686959049513954E-2"/>
                </c:manualLayout>
              </c:layout>
              <c:showVal val="1"/>
            </c:dLbl>
            <c:dLbl>
              <c:idx val="3"/>
              <c:layout>
                <c:manualLayout>
                  <c:x val="-4.513723243853103E-2"/>
                  <c:y val="-6.1692762194338814E-2"/>
                </c:manualLayout>
              </c:layout>
              <c:showVal val="1"/>
            </c:dLbl>
            <c:dLbl>
              <c:idx val="4"/>
              <c:layout>
                <c:manualLayout>
                  <c:x val="-2.0157283951477079E-2"/>
                  <c:y val="-6.9496765183199014E-2"/>
                </c:manualLayout>
              </c:layout>
              <c:showVal val="1"/>
            </c:dLbl>
            <c:dLbl>
              <c:idx val="5"/>
              <c:layout>
                <c:manualLayout>
                  <c:x val="2.9118075844049719E-2"/>
                  <c:y val="-6.9462565878399343E-2"/>
                </c:manualLayout>
              </c:layout>
              <c:showVal val="1"/>
            </c:dLbl>
            <c:dLbl>
              <c:idx val="6"/>
              <c:layout>
                <c:manualLayout>
                  <c:x val="3.7392225516554821E-2"/>
                  <c:y val="7.983291033169965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Содержание автомобильных дорог общего пользования местного значения и искусственных сооружений на них.
</c:v>
                </c:pt>
                <c:pt idx="1">
                  <c:v>Ремонт автомобильных дорог общего пользования местного значения и искусственных сооружений на них.
</c:v>
                </c:pt>
                <c:pt idx="2">
                  <c:v>Проведение работ по паспортизации автомобильных дорог общего пользования местного значения
</c:v>
                </c:pt>
                <c:pt idx="3">
                  <c:v>Софинансирование ППМИ "Дорога деревенская" ремонт участка а/дороги п. Юбилейный</c:v>
                </c:pt>
                <c:pt idx="4">
                  <c:v>Подготовка проектно-сметной документации на содержание, ремонт, ликвидацию аварийных ситуаций, проведение экспертизы смет</c:v>
                </c:pt>
                <c:pt idx="5">
                  <c:v>Подготовка планов обеспечения транспортной безопасности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0.81499999999999995</c:v>
                </c:pt>
                <c:pt idx="1">
                  <c:v>7.3000000000000009E-2</c:v>
                </c:pt>
                <c:pt idx="2">
                  <c:v>2.5000000000000001E-2</c:v>
                </c:pt>
                <c:pt idx="3">
                  <c:v>7.5999999999999998E-2</c:v>
                </c:pt>
                <c:pt idx="4">
                  <c:v>1.0000000000000009E-3</c:v>
                </c:pt>
                <c:pt idx="5">
                  <c:v>1.0000000000000005E-2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4689442399635069"/>
          <c:y val="4.2865647235761778E-2"/>
          <c:w val="0.42915112746958617"/>
          <c:h val="0.7222924987006254"/>
        </c:manualLayout>
      </c:layout>
      <c:txPr>
        <a:bodyPr/>
        <a:lstStyle/>
        <a:p>
          <a:pPr>
            <a:defRPr sz="1000" b="1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2.3391761947212635E-2"/>
          <c:y val="0.17534898097929666"/>
          <c:w val="0.95321647610557492"/>
          <c:h val="0.588083464226287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Жилищное хозяйство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overlap val="100"/>
        <c:axId val="119252480"/>
        <c:axId val="119254016"/>
      </c:barChart>
      <c:catAx>
        <c:axId val="119252480"/>
        <c:scaling>
          <c:orientation val="minMax"/>
        </c:scaling>
        <c:axPos val="b"/>
        <c:tickLblPos val="nextTo"/>
        <c:crossAx val="119254016"/>
        <c:crosses val="autoZero"/>
        <c:auto val="1"/>
        <c:lblAlgn val="ctr"/>
        <c:lblOffset val="100"/>
      </c:catAx>
      <c:valAx>
        <c:axId val="119254016"/>
        <c:scaling>
          <c:orientation val="minMax"/>
        </c:scaling>
        <c:delete val="1"/>
        <c:axPos val="l"/>
        <c:numFmt formatCode="0%" sourceLinked="1"/>
        <c:tickLblPos val="none"/>
        <c:crossAx val="11925248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5920027396101696E-2"/>
          <c:y val="0.20053236974660199"/>
          <c:w val="0.98407990590535022"/>
          <c:h val="0.7721752095099915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29525.9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123447.7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/>
                      <a:t>484,8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484.8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Профессиональная подготовка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35.35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793077028424271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20773.599999999991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trendline>
            <c:trendlineType val="linear"/>
          </c:trendline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6263.2</c:v>
                </c:pt>
              </c:numCache>
            </c:numRef>
          </c:val>
        </c:ser>
        <c:axId val="119528832"/>
        <c:axId val="119424128"/>
      </c:barChart>
      <c:catAx>
        <c:axId val="119528832"/>
        <c:scaling>
          <c:orientation val="minMax"/>
        </c:scaling>
        <c:delete val="1"/>
        <c:axPos val="b"/>
        <c:tickLblPos val="none"/>
        <c:crossAx val="119424128"/>
        <c:crosses val="autoZero"/>
        <c:auto val="1"/>
        <c:lblAlgn val="ctr"/>
        <c:lblOffset val="100"/>
      </c:catAx>
      <c:valAx>
        <c:axId val="119424128"/>
        <c:scaling>
          <c:orientation val="minMax"/>
        </c:scaling>
        <c:delete val="1"/>
        <c:axPos val="l"/>
        <c:numFmt formatCode="General" sourceLinked="1"/>
        <c:tickLblPos val="none"/>
        <c:crossAx val="1195288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94094649617E-2"/>
          <c:y val="3.9155437188417581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dLbl>
              <c:idx val="0"/>
              <c:layout>
                <c:manualLayout>
                  <c:x val="-1.0519384243287805E-2"/>
                  <c:y val="1.195384685616180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29729.599999999991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122408.9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468.5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20744.599999999991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6263.2</c:v>
                </c:pt>
              </c:numCache>
            </c:numRef>
          </c:val>
        </c:ser>
        <c:axId val="119551488"/>
        <c:axId val="119553024"/>
      </c:barChart>
      <c:catAx>
        <c:axId val="119551488"/>
        <c:scaling>
          <c:orientation val="minMax"/>
        </c:scaling>
        <c:delete val="1"/>
        <c:axPos val="b"/>
        <c:tickLblPos val="none"/>
        <c:crossAx val="119553024"/>
        <c:crosses val="autoZero"/>
        <c:auto val="1"/>
        <c:lblAlgn val="ctr"/>
        <c:lblOffset val="100"/>
      </c:catAx>
      <c:valAx>
        <c:axId val="119553024"/>
        <c:scaling>
          <c:orientation val="minMax"/>
        </c:scaling>
        <c:delete val="1"/>
        <c:axPos val="l"/>
        <c:numFmt formatCode="General" sourceLinked="1"/>
        <c:tickLblPos val="none"/>
        <c:crossAx val="1195514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703E-2"/>
          <c:y val="4.5132484825930137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dLbl>
              <c:idx val="0"/>
              <c:layout>
                <c:manualLayout>
                  <c:x val="-1.0519384243287805E-2"/>
                  <c:y val="5.976923428080972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29925.3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123419.3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470.5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21035.1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6263.2</c:v>
                </c:pt>
              </c:numCache>
            </c:numRef>
          </c:val>
        </c:ser>
        <c:axId val="119602560"/>
        <c:axId val="119612544"/>
      </c:barChart>
      <c:catAx>
        <c:axId val="119602560"/>
        <c:scaling>
          <c:orientation val="minMax"/>
        </c:scaling>
        <c:delete val="1"/>
        <c:axPos val="b"/>
        <c:tickLblPos val="none"/>
        <c:crossAx val="119612544"/>
        <c:crosses val="autoZero"/>
        <c:auto val="1"/>
        <c:lblAlgn val="ctr"/>
        <c:lblOffset val="100"/>
      </c:catAx>
      <c:valAx>
        <c:axId val="119612544"/>
        <c:scaling>
          <c:orientation val="minMax"/>
        </c:scaling>
        <c:delete val="1"/>
        <c:axPos val="l"/>
        <c:numFmt formatCode="General" sourceLinked="1"/>
        <c:tickLblPos val="none"/>
        <c:crossAx val="1196025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2692.55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3112.8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4083.4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145</c:v>
                </c:pt>
              </c:numCache>
            </c:numRef>
          </c:val>
        </c:ser>
        <c:axId val="118711424"/>
        <c:axId val="118712960"/>
      </c:barChart>
      <c:catAx>
        <c:axId val="118711424"/>
        <c:scaling>
          <c:orientation val="minMax"/>
        </c:scaling>
        <c:delete val="1"/>
        <c:axPos val="b"/>
        <c:tickLblPos val="none"/>
        <c:crossAx val="118712960"/>
        <c:crosses val="autoZero"/>
        <c:auto val="1"/>
        <c:lblAlgn val="ctr"/>
        <c:lblOffset val="100"/>
      </c:catAx>
      <c:valAx>
        <c:axId val="118712960"/>
        <c:scaling>
          <c:orientation val="minMax"/>
        </c:scaling>
        <c:delete val="1"/>
        <c:axPos val="l"/>
        <c:numFmt formatCode="General" sourceLinked="1"/>
        <c:tickLblPos val="none"/>
        <c:crossAx val="1187114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7E-2"/>
          <c:y val="4.5132484825930123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2690.15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3093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4076.3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496.5</c:v>
                </c:pt>
              </c:numCache>
            </c:numRef>
          </c:val>
        </c:ser>
        <c:axId val="118742400"/>
        <c:axId val="118748288"/>
      </c:barChart>
      <c:catAx>
        <c:axId val="118742400"/>
        <c:scaling>
          <c:orientation val="minMax"/>
        </c:scaling>
        <c:delete val="1"/>
        <c:axPos val="b"/>
        <c:tickLblPos val="none"/>
        <c:crossAx val="118748288"/>
        <c:crosses val="autoZero"/>
        <c:auto val="1"/>
        <c:lblAlgn val="ctr"/>
        <c:lblOffset val="100"/>
      </c:catAx>
      <c:valAx>
        <c:axId val="118748288"/>
        <c:scaling>
          <c:orientation val="minMax"/>
        </c:scaling>
        <c:delete val="1"/>
        <c:axPos val="l"/>
        <c:numFmt formatCode="General" sourceLinked="1"/>
        <c:tickLblPos val="none"/>
        <c:crossAx val="1187424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1958481480444587E-2"/>
          <c:y val="3.9155437188417602E-2"/>
          <c:w val="0.9180415185195567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2689.65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3100.3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4078.7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145</c:v>
                </c:pt>
              </c:numCache>
            </c:numRef>
          </c:val>
        </c:ser>
        <c:axId val="120160256"/>
        <c:axId val="120161792"/>
      </c:barChart>
      <c:catAx>
        <c:axId val="120160256"/>
        <c:scaling>
          <c:orientation val="minMax"/>
        </c:scaling>
        <c:delete val="1"/>
        <c:axPos val="b"/>
        <c:tickLblPos val="none"/>
        <c:crossAx val="120161792"/>
        <c:crosses val="autoZero"/>
        <c:auto val="1"/>
        <c:lblAlgn val="ctr"/>
        <c:lblOffset val="100"/>
      </c:catAx>
      <c:valAx>
        <c:axId val="120161792"/>
        <c:scaling>
          <c:orientation val="minMax"/>
        </c:scaling>
        <c:delete val="1"/>
        <c:axPos val="l"/>
        <c:numFmt formatCode="General" sourceLinked="1"/>
        <c:tickLblPos val="none"/>
        <c:crossAx val="1201602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вопросы в области соц. политики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86.9</c:v>
                </c:pt>
                <c:pt idx="1">
                  <c:v>86.9</c:v>
                </c:pt>
                <c:pt idx="2">
                  <c:v>86.9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Охрана семьи и детства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9156.9</c:v>
                </c:pt>
                <c:pt idx="1">
                  <c:v>9156.5</c:v>
                </c:pt>
                <c:pt idx="2">
                  <c:v>6005.3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Социальное обеспечение населения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10191</c:v>
                </c:pt>
                <c:pt idx="1">
                  <c:v>10671</c:v>
                </c:pt>
                <c:pt idx="2">
                  <c:v>11104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Пенсионное обеспечение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2283.8000000000002</c:v>
                </c:pt>
                <c:pt idx="1">
                  <c:v>2283.8000000000002</c:v>
                </c:pt>
                <c:pt idx="2">
                  <c:v>2283.8000000000002</c:v>
                </c:pt>
              </c:numCache>
            </c:numRef>
          </c:val>
        </c:ser>
        <c:overlap val="100"/>
        <c:axId val="120222848"/>
        <c:axId val="120224384"/>
      </c:barChart>
      <c:catAx>
        <c:axId val="120222848"/>
        <c:scaling>
          <c:orientation val="minMax"/>
        </c:scaling>
        <c:axPos val="b"/>
        <c:tickLblPos val="nextTo"/>
        <c:crossAx val="120224384"/>
        <c:crosses val="autoZero"/>
        <c:auto val="1"/>
        <c:lblAlgn val="ctr"/>
        <c:lblOffset val="100"/>
      </c:catAx>
      <c:valAx>
        <c:axId val="120224384"/>
        <c:scaling>
          <c:orientation val="minMax"/>
        </c:scaling>
        <c:delete val="1"/>
        <c:axPos val="l"/>
        <c:numFmt formatCode="General" sourceLinked="1"/>
        <c:tickLblPos val="none"/>
        <c:crossAx val="1202228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вопросы в области соц. политики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</c:v>
                </c:pt>
                <c:pt idx="1">
                  <c:v>70</c:v>
                </c:pt>
                <c:pt idx="2">
                  <c:v>70</c:v>
                </c:pt>
              </c:numCache>
            </c:numRef>
          </c:val>
        </c:ser>
        <c:overlap val="100"/>
        <c:axId val="120250368"/>
        <c:axId val="120373248"/>
      </c:barChart>
      <c:catAx>
        <c:axId val="120250368"/>
        <c:scaling>
          <c:orientation val="minMax"/>
        </c:scaling>
        <c:axPos val="b"/>
        <c:tickLblPos val="nextTo"/>
        <c:crossAx val="120373248"/>
        <c:crosses val="autoZero"/>
        <c:auto val="1"/>
        <c:lblAlgn val="ctr"/>
        <c:lblOffset val="100"/>
      </c:catAx>
      <c:valAx>
        <c:axId val="120373248"/>
        <c:scaling>
          <c:orientation val="minMax"/>
        </c:scaling>
        <c:delete val="1"/>
        <c:axPos val="l"/>
        <c:numFmt formatCode="General" sourceLinked="1"/>
        <c:tickLblPos val="none"/>
        <c:crossAx val="1202503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0.26</c:v>
                </c:pt>
                <c:pt idx="1">
                  <c:v>0.74000000000000365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dirty="0" smtClean="0"/>
                      <a:t>6</a:t>
                    </a:r>
                    <a:r>
                      <a:rPr lang="ru-RU" sz="1400" dirty="0" smtClean="0"/>
                      <a:t>8</a:t>
                    </a:r>
                    <a:r>
                      <a:rPr lang="en-US" sz="1400" dirty="0" smtClean="0"/>
                      <a:t>%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ru-RU" sz="1400" dirty="0" smtClean="0"/>
                      <a:t>10</a:t>
                    </a:r>
                    <a:r>
                      <a:rPr lang="en-US" sz="1400" dirty="0" smtClean="0"/>
                      <a:t>%</a:t>
                    </a:r>
                    <a:endParaRPr lang="en-US" sz="14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0.69000000000000017</c:v>
                </c:pt>
                <c:pt idx="1">
                  <c:v>0.15000000000000005</c:v>
                </c:pt>
                <c:pt idx="2">
                  <c:v>2.0000000000000007E-2</c:v>
                </c:pt>
                <c:pt idx="3">
                  <c:v>0.14000000000000001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0.75000000000000022</c:v>
                </c:pt>
                <c:pt idx="1">
                  <c:v>0.17</c:v>
                </c:pt>
                <c:pt idx="2">
                  <c:v>2.0000000000000007E-2</c:v>
                </c:pt>
                <c:pt idx="3">
                  <c:v>6.0000000000000019E-2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2"/>
              <c:tx>
                <c:rich>
                  <a:bodyPr/>
                  <a:lstStyle/>
                  <a:p>
                    <a:r>
                      <a:rPr lang="en-US" sz="1400" dirty="0"/>
                      <a:t>2%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0.75000000000000022</c:v>
                </c:pt>
                <c:pt idx="1">
                  <c:v>0.17</c:v>
                </c:pt>
                <c:pt idx="2">
                  <c:v>2.0000000000000007E-2</c:v>
                </c:pt>
                <c:pt idx="3">
                  <c:v>6.0000000000000019E-2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0.23</c:v>
                </c:pt>
                <c:pt idx="1">
                  <c:v>0.77000000000000679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0.23869</cdr:x>
      <cdr:y>0.02381</cdr:y>
    </cdr:from>
    <cdr:to>
      <cdr:x>0.37547</cdr:x>
      <cdr:y>0.21921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357295" y="60019"/>
          <a:ext cx="777791" cy="4924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16859,0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14%</a:t>
          </a:r>
        </a:p>
        <a:p xmlns:a="http://schemas.openxmlformats.org/drawingml/2006/main">
          <a:r>
            <a:rPr lang="ru-RU" sz="1200" dirty="0" smtClean="0"/>
            <a:t>57481,4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1 %</a:t>
          </a:r>
        </a:p>
        <a:p xmlns:a="http://schemas.openxmlformats.org/drawingml/2006/main">
          <a:r>
            <a:rPr lang="ru-RU" sz="1200" dirty="0" smtClean="0"/>
            <a:t>100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32%</a:t>
          </a:r>
        </a:p>
        <a:p xmlns:a="http://schemas.openxmlformats.org/drawingml/2006/main">
          <a:r>
            <a:rPr lang="ru-RU" sz="1200" dirty="0" smtClean="0"/>
            <a:t>122637,48 тыс. руб.</a:t>
          </a:r>
          <a:endParaRPr lang="ru-RU" sz="12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15%</a:t>
          </a:r>
        </a:p>
        <a:p xmlns:a="http://schemas.openxmlformats.org/drawingml/2006/main">
          <a:r>
            <a:rPr lang="ru-RU" sz="1200" dirty="0" smtClean="0"/>
            <a:t>55861,86</a:t>
          </a:r>
        </a:p>
        <a:p xmlns:a="http://schemas.openxmlformats.org/drawingml/2006/main">
          <a:r>
            <a:rPr lang="ru-RU" sz="1200" dirty="0" smtClean="0"/>
            <a:t> тыс. руб.</a:t>
          </a:r>
          <a:endParaRPr lang="ru-RU" sz="12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0%</a:t>
          </a:r>
        </a:p>
        <a:p xmlns:a="http://schemas.openxmlformats.org/drawingml/2006/main">
          <a:r>
            <a:rPr lang="ru-RU" sz="1200" dirty="0" smtClean="0"/>
            <a:t>100 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30%</a:t>
          </a:r>
        </a:p>
        <a:p xmlns:a="http://schemas.openxmlformats.org/drawingml/2006/main">
          <a:r>
            <a:rPr lang="ru-RU" sz="1200" dirty="0" smtClean="0"/>
            <a:t>109011,62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13%</a:t>
          </a:r>
        </a:p>
        <a:p xmlns:a="http://schemas.openxmlformats.org/drawingml/2006/main">
          <a:r>
            <a:rPr lang="ru-RU" sz="1200" dirty="0" smtClean="0"/>
            <a:t>48302,4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0%</a:t>
          </a:r>
        </a:p>
        <a:p xmlns:a="http://schemas.openxmlformats.org/drawingml/2006/main">
          <a:r>
            <a:rPr lang="ru-RU" sz="1200" dirty="0" smtClean="0"/>
            <a:t>20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30%</a:t>
          </a:r>
        </a:p>
        <a:p xmlns:a="http://schemas.openxmlformats.org/drawingml/2006/main">
          <a:r>
            <a:rPr lang="ru-RU" sz="1200" dirty="0" smtClean="0"/>
            <a:t>108560,43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13%</a:t>
          </a:r>
        </a:p>
        <a:p xmlns:a="http://schemas.openxmlformats.org/drawingml/2006/main">
          <a:r>
            <a:rPr lang="ru-RU" sz="1200" dirty="0" smtClean="0"/>
            <a:t>45140,2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0.27826</cdr:x>
      <cdr:y>0.02778</cdr:y>
    </cdr:from>
    <cdr:to>
      <cdr:x>0.38261</cdr:x>
      <cdr:y>0.21926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2286009" y="71444"/>
          <a:ext cx="857274" cy="4924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4690,2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0.31858</cdr:x>
      <cdr:y>0.28195</cdr:y>
    </cdr:from>
    <cdr:to>
      <cdr:x>0.44248</cdr:x>
      <cdr:y>0.87691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422980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0%</a:t>
          </a:r>
        </a:p>
        <a:p xmlns:a="http://schemas.openxmlformats.org/drawingml/2006/main">
          <a:r>
            <a:rPr lang="ru-RU" sz="1200" dirty="0" smtClean="0"/>
            <a:t>20,0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0.10667</cdr:x>
      <cdr:y>1.62769E-7</cdr:y>
    </cdr:from>
    <cdr:to>
      <cdr:x>0.34667</cdr:x>
      <cdr:y>0.04651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22" y="1"/>
          <a:ext cx="1285866" cy="285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35801,5тыс. рублей</a:t>
          </a:r>
        </a:p>
        <a:p xmlns:a="http://schemas.openxmlformats.org/drawingml/2006/main"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0.01205</cdr:y>
    </cdr:from>
    <cdr:to>
      <cdr:x>0.73333</cdr:x>
      <cdr:y>0.05814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34" y="74031"/>
          <a:ext cx="1643056" cy="2831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34562,4 тыс. рублей </a:t>
          </a:r>
        </a:p>
      </cdr:txBody>
    </cdr:sp>
  </cdr:relSizeAnchor>
  <cdr:relSizeAnchor xmlns:cdr="http://schemas.openxmlformats.org/drawingml/2006/chartDrawing">
    <cdr:from>
      <cdr:x>0.69333</cdr:x>
      <cdr:y>0</cdr:y>
    </cdr:from>
    <cdr:to>
      <cdr:x>0.92</cdr:x>
      <cdr:y>0.10423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714776" y="0"/>
          <a:ext cx="1214428" cy="6403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37257,5 тыс. рублей</a:t>
          </a:r>
          <a:endParaRPr lang="ru-RU" sz="1200" dirty="0"/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0.10667</cdr:x>
      <cdr:y>0.05</cdr:y>
    </cdr:from>
    <cdr:to>
      <cdr:x>0.25333</cdr:x>
      <cdr:y>0.15422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" y="285752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3213,7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0.05</cdr:y>
    </cdr:from>
    <cdr:to>
      <cdr:x>0.57333</cdr:x>
      <cdr:y>0.15422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16" y="285752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3214,4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0.05</cdr:y>
    </cdr:from>
    <cdr:to>
      <cdr:x>0.89333</cdr:x>
      <cdr:y>0.15423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28" y="285752"/>
          <a:ext cx="785782" cy="595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3268,1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0.07177</cdr:x>
      <cdr:y>0.14206</cdr:y>
    </cdr:from>
    <cdr:to>
      <cdr:x>0.28708</cdr:x>
      <cdr:y>0.23676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8624" y="642942"/>
          <a:ext cx="1285872" cy="4286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168,2 </a:t>
          </a:r>
          <a:r>
            <a:rPr lang="ru-RU" sz="1400" dirty="0" smtClean="0"/>
            <a:t>тыс. руб.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0.38278</cdr:x>
      <cdr:y>0.15784</cdr:y>
    </cdr:from>
    <cdr:to>
      <cdr:x>0.6579</cdr:x>
      <cdr:y>0.26833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34" y="714380"/>
          <a:ext cx="1643068" cy="500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800" b="1" dirty="0" smtClean="0"/>
            <a:t>168,2 </a:t>
          </a:r>
          <a:r>
            <a:rPr lang="ru-RU" sz="1400" dirty="0" smtClean="0"/>
            <a:t>тыс. руб.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0.68182</cdr:x>
      <cdr:y>0.15784</cdr:y>
    </cdr:from>
    <cdr:to>
      <cdr:x>0.95694</cdr:x>
      <cdr:y>0.25254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71957" y="714380"/>
          <a:ext cx="1643069" cy="4286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800" b="1" dirty="0" smtClean="0"/>
            <a:t>168,2 </a:t>
          </a:r>
          <a:r>
            <a:rPr lang="ru-RU" sz="1400" dirty="0" smtClean="0"/>
            <a:t>тыс. руб.</a:t>
          </a:r>
          <a:endParaRPr lang="ru-RU" sz="1400" dirty="0"/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0.10667</cdr:x>
      <cdr:y>1.74977E-7</cdr:y>
    </cdr:from>
    <cdr:to>
      <cdr:x>0.25333</cdr:x>
      <cdr:y>0.075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22" y="1"/>
          <a:ext cx="785782" cy="4286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21718,6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1.74977E-7</cdr:y>
    </cdr:from>
    <cdr:to>
      <cdr:x>0.57333</cdr:x>
      <cdr:y>0.0875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34" y="1"/>
          <a:ext cx="78578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22198,2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0.125</cdr:y>
    </cdr:from>
    <cdr:to>
      <cdr:x>0.89333</cdr:x>
      <cdr:y>0.2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46" y="714380"/>
          <a:ext cx="78578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19480,0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0.10667</cdr:x>
      <cdr:y>0.0375</cdr:y>
    </cdr:from>
    <cdr:to>
      <cdr:x>0.25333</cdr:x>
      <cdr:y>0.14172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" y="214314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70 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0.0375</cdr:y>
    </cdr:from>
    <cdr:to>
      <cdr:x>0.57333</cdr:x>
      <cdr:y>0.14172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16" y="214314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70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0.0375</cdr:y>
    </cdr:from>
    <cdr:to>
      <cdr:x>0.89333</cdr:x>
      <cdr:y>0.14173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28" y="214314"/>
          <a:ext cx="785782" cy="595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70 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0.3552</cdr:x>
      <cdr:y>0</cdr:y>
    </cdr:from>
    <cdr:to>
      <cdr:x>0.62842</cdr:x>
      <cdr:y>0.12901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8694" y="0"/>
          <a:ext cx="71438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2020</a:t>
          </a:r>
          <a:endParaRPr lang="ru-RU" sz="2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0.18881</cdr:x>
      <cdr:y>0.02024</cdr:y>
    </cdr:from>
    <cdr:to>
      <cdr:x>0.29316</cdr:x>
      <cdr:y>0.21172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551116" y="52058"/>
          <a:ext cx="857274" cy="4924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6075,2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0.03125</cdr:x>
      <cdr:y>0.08571</cdr:y>
    </cdr:from>
    <cdr:to>
      <cdr:x>0.14236</cdr:x>
      <cdr:y>0.14286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7148" y="428628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367581,4</a:t>
          </a:r>
        </a:p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0.14757</cdr:x>
      <cdr:y>0.0274</cdr:y>
    </cdr:from>
    <cdr:to>
      <cdr:x>0.25869</cdr:x>
      <cdr:y>0.08454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14446" y="142876"/>
          <a:ext cx="914473" cy="2979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392169,85</a:t>
          </a:r>
        </a:p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0.26042</cdr:x>
      <cdr:y>0.0411</cdr:y>
    </cdr:from>
    <cdr:to>
      <cdr:x>0.37153</cdr:x>
      <cdr:y>0.08219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143152" y="214315"/>
          <a:ext cx="914391" cy="2143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385883,04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0.39063</cdr:x>
      <cdr:y>0.12329</cdr:y>
    </cdr:from>
    <cdr:to>
      <cdr:x>0.50174</cdr:x>
      <cdr:y>0.18044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214710" y="642942"/>
          <a:ext cx="914390" cy="298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363910,97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0.52084</cdr:x>
      <cdr:y>0.10959</cdr:y>
    </cdr:from>
    <cdr:to>
      <cdr:x>0.63195</cdr:x>
      <cdr:y>0.16674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286280" y="571504"/>
          <a:ext cx="914391" cy="298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362211,28</a:t>
          </a:r>
        </a:p>
        <a:p xmlns:a="http://schemas.openxmlformats.org/drawingml/2006/main">
          <a:endParaRPr lang="ru-RU" sz="1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0.32118</cdr:x>
      <cdr:y>0.13636</cdr:y>
    </cdr:from>
    <cdr:to>
      <cdr:x>0.43229</cdr:x>
      <cdr:y>0.71818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3206" y="21431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0.27778</cdr:x>
      <cdr:y>0.09091</cdr:y>
    </cdr:from>
    <cdr:to>
      <cdr:x>0.38889</cdr:x>
      <cdr:y>0.67272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016" y="1428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26%</a:t>
          </a:r>
        </a:p>
        <a:p xmlns:a="http://schemas.openxmlformats.org/drawingml/2006/main">
          <a:r>
            <a:rPr lang="ru-RU" sz="1200" dirty="0" smtClean="0"/>
            <a:t>95353,82 тыс. руб.</a:t>
          </a:r>
          <a:endParaRPr lang="ru-RU" sz="12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19%</a:t>
          </a:r>
        </a:p>
        <a:p xmlns:a="http://schemas.openxmlformats.org/drawingml/2006/main">
          <a:r>
            <a:rPr lang="ru-RU" sz="1200" dirty="0" smtClean="0"/>
            <a:t>68678,38 тыс. руб.</a:t>
          </a:r>
          <a:endParaRPr lang="ru-RU" sz="12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0%</a:t>
          </a:r>
        </a:p>
        <a:p xmlns:a="http://schemas.openxmlformats.org/drawingml/2006/main">
          <a:r>
            <a:rPr lang="ru-RU" sz="1200" dirty="0" smtClean="0"/>
            <a:t>119,94</a:t>
          </a:r>
        </a:p>
        <a:p xmlns:a="http://schemas.openxmlformats.org/drawingml/2006/main">
          <a:r>
            <a:rPr lang="ru-RU" sz="1200" dirty="0" smtClean="0"/>
            <a:t> тыс. руб.</a:t>
          </a:r>
          <a:endParaRPr lang="ru-RU" sz="12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0.26042</cdr:x>
      <cdr:y>0.33333</cdr:y>
    </cdr:from>
    <cdr:to>
      <cdr:x>0.42535</cdr:x>
      <cdr:y>0.80519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143141" y="500061"/>
          <a:ext cx="1357320" cy="7078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25%</a:t>
          </a:r>
        </a:p>
        <a:p xmlns:a="http://schemas.openxmlformats.org/drawingml/2006/main">
          <a:r>
            <a:rPr lang="ru-RU" sz="1200" dirty="0" smtClean="0"/>
            <a:t>96561,37тыс. руб.</a:t>
          </a:r>
          <a:endParaRPr lang="ru-RU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EA416-6826-45AE-B963-C09DF4F0C9EC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3D92C-48F8-47F2-82A5-02E01A07D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3D92C-48F8-47F2-82A5-02E01A07D72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3D92C-48F8-47F2-82A5-02E01A07D72E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77F3A2-D166-42DA-931F-370A73057F86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0.xml"/><Relationship Id="rId4" Type="http://schemas.openxmlformats.org/officeDocument/2006/relationships/chart" Target="../charts/char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2.xml"/><Relationship Id="rId4" Type="http://schemas.openxmlformats.org/officeDocument/2006/relationships/chart" Target="../charts/chart4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6.xml"/><Relationship Id="rId4" Type="http://schemas.openxmlformats.org/officeDocument/2006/relationships/chart" Target="../charts/char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0.xml"/><Relationship Id="rId4" Type="http://schemas.openxmlformats.org/officeDocument/2006/relationships/chart" Target="../charts/chart4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4.xml"/><Relationship Id="rId4" Type="http://schemas.openxmlformats.org/officeDocument/2006/relationships/chart" Target="../charts/chart5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8.xml"/><Relationship Id="rId4" Type="http://schemas.openxmlformats.org/officeDocument/2006/relationships/chart" Target="../charts/chart5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2.xml"/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4.xml"/><Relationship Id="rId4" Type="http://schemas.openxmlformats.org/officeDocument/2006/relationships/chart" Target="../charts/chart6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6.xml"/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70.xml"/><Relationship Id="rId5" Type="http://schemas.openxmlformats.org/officeDocument/2006/relationships/chart" Target="../charts/chart69.xml"/><Relationship Id="rId4" Type="http://schemas.openxmlformats.org/officeDocument/2006/relationships/chart" Target="../charts/chart6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3.xml"/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6.xml"/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hart" Target="../charts/chart7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1.xml"/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telnich-msu.ru/" TargetMode="External"/><Relationship Id="rId2" Type="http://schemas.openxmlformats.org/officeDocument/2006/relationships/hyperlink" Target="mailto:fo13@depfin.kirov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11" Type="http://schemas.openxmlformats.org/officeDocument/2006/relationships/chart" Target="../charts/chart11.xml"/><Relationship Id="rId5" Type="http://schemas.openxmlformats.org/officeDocument/2006/relationships/chart" Target="../charts/chart5.xml"/><Relationship Id="rId10" Type="http://schemas.openxmlformats.org/officeDocument/2006/relationships/chart" Target="../charts/chart10.xml"/><Relationship Id="rId4" Type="http://schemas.openxmlformats.org/officeDocument/2006/relationships/chart" Target="../charts/chart4.xml"/><Relationship Id="rId9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pPr algn="ctr"/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186251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К </a:t>
            </a:r>
            <a:r>
              <a:rPr lang="ru-RU" b="1" dirty="0" smtClean="0">
                <a:solidFill>
                  <a:schemeClr val="tx1"/>
                </a:solidFill>
              </a:rPr>
              <a:t>решению </a:t>
            </a:r>
            <a:r>
              <a:rPr lang="ru-RU" b="1" dirty="0" err="1" smtClean="0">
                <a:solidFill>
                  <a:schemeClr val="tx1"/>
                </a:solidFill>
              </a:rPr>
              <a:t>Котельничской</a:t>
            </a:r>
            <a:r>
              <a:rPr lang="ru-RU" b="1" dirty="0" smtClean="0">
                <a:solidFill>
                  <a:schemeClr val="tx1"/>
                </a:solidFill>
              </a:rPr>
              <a:t> районной Думы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«О бюджете Котельничского муниципального района на 2020 год и на плановый период 2021 и 2022 годов»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controls>
      <p:control spid="1026" name="SapphireHiddenControl" r:id="rId2" imgW="6095880" imgH="40705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Доходы от акцизов на нефтепродукты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620688"/>
          <a:ext cx="821537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764704"/>
            <a:ext cx="7541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4607,9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692696"/>
            <a:ext cx="92179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5957,1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476672"/>
            <a:ext cx="7541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6095,9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308304" y="476672"/>
            <a:ext cx="7541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6421,1 </a:t>
            </a:r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786446" y="4000504"/>
            <a:ext cx="3071834" cy="2643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Акциз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один из видов налога, представляющий не связанный с получением дохода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винно-водочные изделия, табачные изделия, деликатесы, предметы 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роскоши, </a:t>
            </a:r>
            <a:r>
              <a:rPr lang="ru-RU" sz="1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нефтепродукты. 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Плательщики акциза являются потребители, приобретающие товары, которые облагаются акцизным сбором.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385762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8,9%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8,8%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78631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8,9%</a:t>
            </a:r>
            <a:endParaRPr lang="ru-RU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57158" y="357187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акцизов в общем объеме налоговых и неналоговых доходов районного бюджета в 2020, 2021 и 2022 годах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Налоги на совокупный доход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196752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налогов на совокупный доход  в общем объеме налоговых и неналоговых доходов районного бюджета в 2020, 2021 и 2022 годах</a:t>
            </a:r>
            <a:endParaRPr lang="ru-RU" sz="16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568844" y="1275030"/>
            <a:ext cx="2143140" cy="23574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r>
              <a:rPr kumimoji="0" lang="ru-RU" sz="1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районный бюджет от субъектов малого и среднего бизнеса поступают платежи по налогу, взимаемому в связи с применением упрощенной системы налогообложения, единому налогу на вмененный доход, единому сельхоз налогу, налогам на патентной системе налогообложения</a:t>
            </a:r>
            <a:endParaRPr kumimoji="0" lang="ru-RU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96614" y="2060848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2354002" y="2060848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139952" y="2060848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99592" y="34290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756980" y="34290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542930" y="34290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  <p:graphicFrame>
        <p:nvGraphicFramePr>
          <p:cNvPr id="13" name="Содержимое 32"/>
          <p:cNvGraphicFramePr>
            <a:graphicFrameLocks/>
          </p:cNvGraphicFramePr>
          <p:nvPr/>
        </p:nvGraphicFramePr>
        <p:xfrm>
          <a:off x="428596" y="3714752"/>
          <a:ext cx="8229600" cy="2810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360710" y="2060848"/>
            <a:ext cx="857255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28,8%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218098" y="2060848"/>
            <a:ext cx="857256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28,9%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004048" y="2060848"/>
            <a:ext cx="93838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28,9%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Налоги на имущество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821537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836712"/>
            <a:ext cx="7777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6670,4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980728"/>
            <a:ext cx="7777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6589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836712"/>
            <a:ext cx="8640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6687,84</a:t>
            </a:r>
            <a:endParaRPr lang="ru-RU" sz="1400" dirty="0" smtClean="0"/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580112" y="620688"/>
            <a:ext cx="9361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6781,46 </a:t>
            </a:r>
            <a:r>
              <a:rPr lang="ru-RU" sz="1200" dirty="0" smtClean="0"/>
              <a:t>тыс</a:t>
            </a:r>
            <a:r>
              <a:rPr lang="ru-RU" sz="1200" dirty="0" smtClean="0"/>
              <a:t>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786446" y="3500438"/>
            <a:ext cx="3143272" cy="27860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имущество организаций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Объектами налогообложения для российских организаций признается недвижимое имущество (в том числе имущество, переданное во временное владение, в пользование, распоряжение,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доверительное управление, внесенное в совместную деятельность или полученное по концессионному соглашению)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385762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9,8%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9,6%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78631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9,4%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Объем и структура неналоговых доходов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980728"/>
          <a:ext cx="2880320" cy="5734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1357298"/>
            <a:ext cx="2792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16111,3 тыс. руб. – всего неналоговых доходов.</a:t>
            </a:r>
          </a:p>
          <a:p>
            <a:r>
              <a:rPr lang="ru-RU" sz="1000" dirty="0" smtClean="0"/>
              <a:t>Это составляет 4,2% в общем объеме доходов.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3203848" y="1340768"/>
            <a:ext cx="2829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16602,05тыс. руб. – всего неналоговых доходов.</a:t>
            </a:r>
          </a:p>
          <a:p>
            <a:r>
              <a:rPr lang="ru-RU" sz="1000" dirty="0" smtClean="0"/>
              <a:t>Это составляет 4,6% в общем объеме доходов.</a:t>
            </a:r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215074" y="1357298"/>
            <a:ext cx="2725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17124,74 тыс. руб. – всего налоговых доходов.</a:t>
            </a:r>
          </a:p>
          <a:p>
            <a:r>
              <a:rPr lang="ru-RU" sz="1000" dirty="0" smtClean="0"/>
              <a:t>Это составляет 4,7% в общем объеме доходов.</a:t>
            </a:r>
            <a:endParaRPr lang="ru-RU" sz="1000" dirty="0"/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3059832" y="980728"/>
          <a:ext cx="288032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6012160" y="980728"/>
          <a:ext cx="285862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Объем и структура безвозмездных поступлений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836712"/>
          <a:ext cx="278605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512" y="1196752"/>
            <a:ext cx="30003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318679,93тыс. руб. – всего безвозмездных поступлений.</a:t>
            </a:r>
          </a:p>
          <a:p>
            <a:r>
              <a:rPr lang="ru-RU" sz="1000" dirty="0" smtClean="0"/>
              <a:t>Это составляет 82,6% в общем объеме доходов.</a:t>
            </a:r>
            <a:endParaRPr lang="ru-RU" sz="1000" dirty="0"/>
          </a:p>
        </p:txBody>
      </p:sp>
      <p:graphicFrame>
        <p:nvGraphicFramePr>
          <p:cNvPr id="14" name="Содержимое 3"/>
          <p:cNvGraphicFramePr>
            <a:graphicFrameLocks/>
          </p:cNvGraphicFramePr>
          <p:nvPr/>
        </p:nvGraphicFramePr>
        <p:xfrm>
          <a:off x="3059832" y="836712"/>
          <a:ext cx="278605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131840" y="1196752"/>
            <a:ext cx="30832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294463,1 тыс. руб. – всего безвозмездных поступлений.</a:t>
            </a:r>
          </a:p>
          <a:p>
            <a:r>
              <a:rPr lang="ru-RU" sz="1000" dirty="0" smtClean="0"/>
              <a:t>Это составляет 80,9% в общем объеме доходов.</a:t>
            </a:r>
            <a:endParaRPr lang="ru-RU" sz="1000" dirty="0"/>
          </a:p>
        </p:txBody>
      </p:sp>
      <p:graphicFrame>
        <p:nvGraphicFramePr>
          <p:cNvPr id="16" name="Содержимое 3"/>
          <p:cNvGraphicFramePr>
            <a:graphicFrameLocks/>
          </p:cNvGraphicFramePr>
          <p:nvPr/>
        </p:nvGraphicFramePr>
        <p:xfrm>
          <a:off x="6012160" y="836712"/>
          <a:ext cx="278605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084168" y="1196752"/>
            <a:ext cx="28455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289716,1 тыс. руб. – всего безвозмездных поступлений.</a:t>
            </a:r>
          </a:p>
          <a:p>
            <a:r>
              <a:rPr lang="ru-RU" sz="1000" dirty="0" smtClean="0"/>
              <a:t>Это составляет 80,0% в общем объеме доходов.</a:t>
            </a:r>
            <a:endParaRPr lang="ru-RU" sz="1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42886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РАСХОДЫ</a:t>
            </a:r>
            <a:endParaRPr lang="ru-RU" sz="7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Расходы районного бюджета, тыс. рублей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47"/>
          <a:ext cx="935834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Расходы районного бюджета по разделам бюджетной классификации расходов бюджетов, тыс. рублей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2018году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8229600" cy="1571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500034" y="2285992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64331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55%</a:t>
            </a:r>
          </a:p>
          <a:p>
            <a:r>
              <a:rPr lang="ru-RU" sz="1200" dirty="0" smtClean="0"/>
              <a:t>201258,3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bg1"/>
                </a:solidFill>
              </a:rPr>
              <a:t>365410,44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2018г. (отчет)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2019году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64331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60%</a:t>
            </a:r>
          </a:p>
          <a:p>
            <a:r>
              <a:rPr lang="ru-RU" sz="1200" dirty="0" smtClean="0"/>
              <a:t>235907,98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0788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bg1"/>
                </a:solidFill>
              </a:rPr>
              <a:t>390050,75 </a:t>
            </a:r>
            <a:r>
              <a:rPr lang="ru-RU" dirty="0" smtClean="0">
                <a:solidFill>
                  <a:schemeClr val="bg1"/>
                </a:solidFill>
              </a:rPr>
              <a:t>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2019 г. (первоначальный план)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Составление проекта районного бюджета основывается 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arenR"/>
            </a:pPr>
            <a:r>
              <a:rPr lang="ru-RU" dirty="0" smtClean="0"/>
              <a:t>Проекте основных направлений бюджетной политики и основных направлений налоговой политики Котельничского района на 2020год и на плановый период 2021 и 2022 годов;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Бюджетном прогнозе;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Прогнозе социально-экономического развития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Муниципальных программах (проектах муниципальных программ, проектах изменений муниципальных программ)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2020году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500034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53%</a:t>
            </a:r>
          </a:p>
          <a:p>
            <a:r>
              <a:rPr lang="ru-RU" sz="1200" dirty="0" smtClean="0"/>
              <a:t>205023,15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0788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bg1"/>
                </a:solidFill>
              </a:rPr>
              <a:t>383622,49</a:t>
            </a:r>
            <a:r>
              <a:rPr lang="ru-RU" dirty="0" smtClean="0">
                <a:solidFill>
                  <a:schemeClr val="bg1"/>
                </a:solidFill>
              </a:rPr>
              <a:t>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2020г. 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2021году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57%</a:t>
            </a:r>
          </a:p>
          <a:p>
            <a:r>
              <a:rPr lang="ru-RU" sz="1200" dirty="0" smtClean="0"/>
              <a:t>204321,45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0788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bg1"/>
                </a:solidFill>
              </a:rPr>
              <a:t>361655,47</a:t>
            </a:r>
            <a:r>
              <a:rPr lang="ru-RU" dirty="0" smtClean="0">
                <a:solidFill>
                  <a:schemeClr val="bg1"/>
                </a:solidFill>
              </a:rPr>
              <a:t> 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2021г. 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2022году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57%</a:t>
            </a:r>
          </a:p>
          <a:p>
            <a:r>
              <a:rPr lang="ru-RU" sz="1200" dirty="0" smtClean="0"/>
              <a:t>206235,15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6463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359955,78 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2022 г. </a:t>
            </a:r>
            <a:endParaRPr lang="ru-RU" sz="11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Расходы на общегосударственные вопросы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71480"/>
          <a:ext cx="5357850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571480"/>
            <a:ext cx="3286116" cy="2369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Руководство и управление в сфере установленных функций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расходы на обеспечение деятельности главы муниципального образования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муниципального района,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контрольно-счетной комиссии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отраслевых органов администрации района, осуществляющих реализацию муниципальных функций 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расходы за счет средств областного бюджета по выполнению государственных полномочий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8" y="3000372"/>
            <a:ext cx="328611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Резервные фонды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8" y="3357562"/>
            <a:ext cx="3286116" cy="30777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Другие общегосударственные вопросы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расходы на обеспечение деятельности </a:t>
            </a:r>
            <a:r>
              <a:rPr lang="ru-RU" sz="1200" dirty="0" err="1" smtClean="0"/>
              <a:t>централизованнрй</a:t>
            </a:r>
            <a:r>
              <a:rPr lang="ru-RU" sz="1200" dirty="0" smtClean="0"/>
              <a:t> бухгалтерии и обслуживающего персонала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технических работников отдела по управлению имуществом и земельными ресурсами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финансовое обеспечение переданных государственных полномочий в области архивных фондов и административных комиссий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проведение мероприятий по развитию муниципальной службы и информатизации деятельности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иные мероприятия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715008" y="6500835"/>
            <a:ext cx="328611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Судебная система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Расходы на национальную оборону, национальную безопасность и правоохранительную деятельность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785794"/>
            <a:ext cx="3286116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Национальная безопасность и правоохранительная деятельность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Содержание единой дежурно-диспетчерской службы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 Кировской области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Мероприятия направленные на профилактику правонарушений и преступлений в </a:t>
            </a:r>
            <a:r>
              <a:rPr lang="ru-RU" sz="1200" dirty="0" err="1" smtClean="0"/>
              <a:t>Котельничском</a:t>
            </a:r>
            <a:r>
              <a:rPr lang="ru-RU" sz="1200" dirty="0" smtClean="0"/>
              <a:t> районе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8" y="2571744"/>
            <a:ext cx="3286116" cy="1231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Национальная оборона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Субвенция местным бюджетам на реализацию полномочий по осуществлению первичного воинского учета на территориях, где отсутствуют военные комиссариаты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5000636"/>
            <a:ext cx="4786346" cy="116955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Расходы будут осуществляться в рамках 2 муниципальных программ </a:t>
            </a:r>
            <a:r>
              <a:rPr lang="ru-RU" sz="1400" dirty="0" err="1" smtClean="0"/>
              <a:t>Котельничского</a:t>
            </a:r>
            <a:r>
              <a:rPr lang="ru-RU" sz="1400" dirty="0" smtClean="0"/>
              <a:t> района Кировской области: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Развитие муниципального управления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Управление муниципальными финансами и регулирование межбюджетных отношений</a:t>
            </a:r>
            <a:endParaRPr lang="ru-RU" sz="1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на национальную экономику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857752" y="857232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6314" y="571480"/>
            <a:ext cx="2057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Дорожное хозяйство</a:t>
            </a:r>
            <a:endParaRPr lang="ru-RU" sz="1600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6858016" y="857232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58016" y="571480"/>
            <a:ext cx="19295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Сельское хозяйство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1000108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39643,1</a:t>
            </a:r>
          </a:p>
          <a:p>
            <a:r>
              <a:rPr lang="ru-RU" sz="1200" b="1" dirty="0" smtClean="0"/>
              <a:t>37005,9</a:t>
            </a:r>
          </a:p>
          <a:p>
            <a:r>
              <a:rPr lang="ru-RU" sz="1200" b="1" dirty="0" smtClean="0"/>
              <a:t>37331,1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01024" y="1000108"/>
            <a:ext cx="8572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13897,7</a:t>
            </a:r>
          </a:p>
          <a:p>
            <a:r>
              <a:rPr lang="ru-RU" sz="1200" b="1" dirty="0" smtClean="0"/>
              <a:t>9223,3</a:t>
            </a:r>
          </a:p>
          <a:p>
            <a:r>
              <a:rPr lang="ru-RU" sz="1200" b="1" dirty="0" smtClean="0"/>
              <a:t>5735,9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571472" y="2285992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571472" y="4000504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2428860" y="2357430"/>
            <a:ext cx="628654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r>
              <a:rPr lang="ru-RU" sz="6400" b="1" dirty="0" smtClean="0"/>
              <a:t>Транспорт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Субсидии юридическим лицам и индивидуальным предпринимателям, осуществляющим перевозку пассажиров автомобильным транспортом пригородных,  </a:t>
            </a:r>
            <a:r>
              <a:rPr lang="ru-RU" sz="4800" dirty="0" err="1" smtClean="0"/>
              <a:t>внутримуниципальных</a:t>
            </a:r>
            <a:r>
              <a:rPr lang="ru-RU" sz="4800" dirty="0" smtClean="0"/>
              <a:t> и межмуниципальных маршрутах  </a:t>
            </a:r>
            <a:endParaRPr lang="ru-RU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1643042" y="2357430"/>
            <a:ext cx="8572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240,0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643042" y="4143380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120,86</a:t>
            </a:r>
          </a:p>
          <a:p>
            <a:r>
              <a:rPr lang="ru-RU" sz="1200" b="1" dirty="0" smtClean="0"/>
              <a:t>23,0</a:t>
            </a:r>
          </a:p>
          <a:p>
            <a:r>
              <a:rPr lang="ru-RU" sz="1200" b="1" dirty="0" smtClean="0"/>
              <a:t>23,0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2428860" y="4071942"/>
            <a:ext cx="6286544" cy="1500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r>
              <a:rPr lang="ru-RU" sz="6400" b="1" dirty="0" smtClean="0"/>
              <a:t>Другие вопросы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Поддержка малого и среднего предпринимательства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Развитие туризма в </a:t>
            </a:r>
            <a:r>
              <a:rPr lang="ru-RU" sz="4800" dirty="0" err="1" smtClean="0"/>
              <a:t>Котельничском</a:t>
            </a:r>
            <a:r>
              <a:rPr lang="ru-RU" sz="4800" dirty="0" smtClean="0"/>
              <a:t> районе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Развитие строительства и архитектуры в </a:t>
            </a:r>
            <a:r>
              <a:rPr lang="ru-RU" sz="4800" dirty="0" err="1" smtClean="0"/>
              <a:t>Котельничском</a:t>
            </a:r>
            <a:r>
              <a:rPr lang="ru-RU" sz="4800" dirty="0" smtClean="0"/>
              <a:t> районе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Выделение земельных участков из земель сельскохозяйственного назначения в счет невостребованных земельных долей и (или) земельных долей, от права собственности на которые граждане отказались (2020год)</a:t>
            </a:r>
            <a:endParaRPr lang="ru-RU" sz="4800" dirty="0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14282" y="785794"/>
            <a:ext cx="128588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53901,66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643042" y="785794"/>
            <a:ext cx="128588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46492,2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3071802" y="785794"/>
            <a:ext cx="128588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43330,0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720" y="1357298"/>
            <a:ext cx="974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Расходы в</a:t>
            </a:r>
          </a:p>
          <a:p>
            <a:r>
              <a:rPr lang="ru-RU" sz="1400" dirty="0" smtClean="0"/>
              <a:t>2020 году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1643042" y="1357298"/>
            <a:ext cx="998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Расходы в</a:t>
            </a:r>
          </a:p>
          <a:p>
            <a:r>
              <a:rPr lang="ru-RU" sz="1400" dirty="0" smtClean="0"/>
              <a:t>2021 году.</a:t>
            </a:r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071802" y="1357298"/>
            <a:ext cx="1004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Расходы в</a:t>
            </a:r>
          </a:p>
          <a:p>
            <a:r>
              <a:rPr lang="ru-RU" sz="1400" dirty="0" smtClean="0"/>
              <a:t>2022 году</a:t>
            </a:r>
            <a:endParaRPr lang="ru-RU" sz="1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Расходы на сельское хозяйство</a:t>
            </a:r>
            <a:endParaRPr lang="ru-RU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642910" y="928670"/>
          <a:ext cx="221457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642910" y="2714620"/>
          <a:ext cx="221457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642910" y="4572008"/>
          <a:ext cx="221457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2643174" y="128586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13897,7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643174" y="307181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9223,3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643174" y="485776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5735,9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43174" y="5429264"/>
            <a:ext cx="164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сельское хозяйство в 2022г.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643174" y="3643314"/>
            <a:ext cx="164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сельское хозяйство в 2021г.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643174" y="1857364"/>
            <a:ext cx="164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сельское хозяйство в 2020г.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857752" y="1071546"/>
            <a:ext cx="37862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Возмещение части затрат на уплату процентов по инвестиционным кредитам (займам) в агропромышленном комплексе</a:t>
            </a: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		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- Организация проведения мероприятий по обращению с животными в части организации </a:t>
            </a:r>
            <a:r>
              <a:rPr lang="ru-RU" dirty="0" err="1" smtClean="0">
                <a:solidFill>
                  <a:srgbClr val="00B050"/>
                </a:solidFill>
              </a:rPr>
              <a:t>мероприяти</a:t>
            </a:r>
            <a:r>
              <a:rPr lang="ru-RU" dirty="0" smtClean="0">
                <a:solidFill>
                  <a:srgbClr val="00B050"/>
                </a:solidFill>
              </a:rPr>
              <a:t> по осуществлению деятельности по обращению с животными без владельцев</a:t>
            </a:r>
            <a:r>
              <a:rPr lang="ru-RU" dirty="0" smtClean="0"/>
              <a:t>	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91087108"/>
              </p:ext>
            </p:extLst>
          </p:nvPr>
        </p:nvGraphicFramePr>
        <p:xfrm>
          <a:off x="1907704" y="2669725"/>
          <a:ext cx="221457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50" y="0"/>
            <a:ext cx="892975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Расходы на дорожное хозяйство (дорожный фонд) тыс. руб.</a:t>
            </a:r>
            <a:endParaRPr lang="ru-RU" sz="2800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64817432"/>
              </p:ext>
            </p:extLst>
          </p:nvPr>
        </p:nvGraphicFramePr>
        <p:xfrm>
          <a:off x="1835696" y="4527113"/>
          <a:ext cx="221457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3857620" y="857232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>
                <a:solidFill>
                  <a:prstClr val="white"/>
                </a:solidFill>
              </a:rPr>
              <a:t>39643,1</a:t>
            </a:r>
          </a:p>
          <a:p>
            <a:r>
              <a:rPr lang="ru-RU" sz="2000" dirty="0">
                <a:solidFill>
                  <a:prstClr val="white"/>
                </a:solidFill>
              </a:rPr>
              <a:t>тыс. руб.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857620" y="2928934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>
                <a:solidFill>
                  <a:prstClr val="white"/>
                </a:solidFill>
              </a:rPr>
              <a:t>37005,9</a:t>
            </a:r>
          </a:p>
          <a:p>
            <a:r>
              <a:rPr lang="ru-RU" sz="2000" dirty="0">
                <a:solidFill>
                  <a:prstClr val="white"/>
                </a:solidFill>
              </a:rPr>
              <a:t>тыс. руб.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857620" y="485776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>
                <a:solidFill>
                  <a:prstClr val="white"/>
                </a:solidFill>
              </a:rPr>
              <a:t>37331,1</a:t>
            </a:r>
          </a:p>
          <a:p>
            <a:r>
              <a:rPr lang="ru-RU" sz="2000" dirty="0">
                <a:solidFill>
                  <a:prstClr val="white"/>
                </a:solidFill>
              </a:rPr>
              <a:t>тыс. руб.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57620" y="1500174"/>
            <a:ext cx="16430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</a:rPr>
              <a:t>Объем бюджетных ассигнований дорожного фонда Котельничского района в 2020 году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57620" y="3500438"/>
            <a:ext cx="16430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</a:rPr>
              <a:t>Объем бюджетных ассигнований дорожного фонда Котельничского района в 2021 году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57620" y="5429264"/>
            <a:ext cx="16430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</a:rPr>
              <a:t>Объем бюджетных ассигнований дорожного фонда Котельничского района в 2022 году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715008" y="4500570"/>
            <a:ext cx="3071834" cy="17859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>
                <a:solidFill>
                  <a:prstClr val="white"/>
                </a:solidFill>
              </a:rPr>
              <a:t>В </a:t>
            </a:r>
            <a:r>
              <a:rPr lang="ru-RU" sz="2000" dirty="0" err="1">
                <a:solidFill>
                  <a:prstClr val="white"/>
                </a:solidFill>
              </a:rPr>
              <a:t>Котельничском</a:t>
            </a:r>
            <a:r>
              <a:rPr lang="ru-RU" sz="2000" dirty="0">
                <a:solidFill>
                  <a:prstClr val="white"/>
                </a:solidFill>
              </a:rPr>
              <a:t> районе протяженность автомобильных дорог местного значения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  <a:r>
              <a:rPr lang="ru-RU" sz="2000" dirty="0">
                <a:solidFill>
                  <a:prstClr val="white"/>
                </a:solidFill>
              </a:rPr>
              <a:t>составляет 568,7 км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1406" y="857232"/>
            <a:ext cx="1928826" cy="509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>
                <a:solidFill>
                  <a:prstClr val="white"/>
                </a:solidFill>
              </a:rPr>
              <a:t>Доходы от уплаты акцизов на автомобильный бензин, прямогонный бензин, дизельное топливо, моторное масло для дизельных и карбюраторных (</a:t>
            </a:r>
            <a:r>
              <a:rPr lang="ru-RU" sz="1200" dirty="0" err="1">
                <a:solidFill>
                  <a:prstClr val="white"/>
                </a:solidFill>
              </a:rPr>
              <a:t>инжекторных</a:t>
            </a:r>
            <a:r>
              <a:rPr lang="ru-RU" sz="1200" dirty="0">
                <a:solidFill>
                  <a:prstClr val="white"/>
                </a:solidFill>
              </a:rPr>
              <a:t>) двигателей, производимых на территории РФ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>
                <a:solidFill>
                  <a:prstClr val="white"/>
                </a:solidFill>
              </a:rPr>
              <a:t>Субсидия из областного бюджета на осуществление дорожной деятельности в отношении автомобильных дорог общего пользования местного </a:t>
            </a:r>
            <a:r>
              <a:rPr lang="ru-RU" sz="1200" dirty="0" smtClean="0">
                <a:solidFill>
                  <a:prstClr val="white"/>
                </a:solidFill>
              </a:rPr>
              <a:t>значения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prstClr val="white"/>
                </a:solidFill>
              </a:rPr>
              <a:t>Субсидия на </a:t>
            </a:r>
            <a:r>
              <a:rPr lang="ru-RU" sz="1200" dirty="0" err="1" smtClean="0">
                <a:solidFill>
                  <a:prstClr val="white"/>
                </a:solidFill>
              </a:rPr>
              <a:t>софинансирование</a:t>
            </a:r>
            <a:r>
              <a:rPr lang="ru-RU" sz="1200" dirty="0" smtClean="0">
                <a:solidFill>
                  <a:prstClr val="white"/>
                </a:solidFill>
              </a:rPr>
              <a:t> инвестиционных программ и проектов общественной инфраструктуры муниципальных образований </a:t>
            </a:r>
            <a:endParaRPr lang="ru-RU" sz="1200" dirty="0">
              <a:solidFill>
                <a:prstClr val="white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71070113"/>
              </p:ext>
            </p:extLst>
          </p:nvPr>
        </p:nvGraphicFramePr>
        <p:xfrm>
          <a:off x="2054570" y="620688"/>
          <a:ext cx="6892248" cy="5029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ontrols>
      <p:control spid="15362" name="SapphireHiddenControl" r:id="rId2" imgW="6095880" imgH="4070520"/>
    </p:controls>
    <p:extLst>
      <p:ext uri="{BB962C8B-B14F-4D97-AF65-F5344CB8AC3E}">
        <p14:creationId xmlns:p14="http://schemas.microsoft.com/office/powerpoint/2010/main" xmlns="" val="280930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жилищно-коммунальное хозяйство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59721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357158" y="714356"/>
            <a:ext cx="5214942" cy="9286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Расходы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будут финансироваться в рамках муниципальной программы </a:t>
            </a:r>
            <a:r>
              <a:rPr kumimoji="0" lang="ru-RU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Котельничского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района «Развитие</a:t>
            </a:r>
            <a:r>
              <a:rPr lang="ru-RU" sz="1600" dirty="0" smtClean="0">
                <a:latin typeface="+mj-lt"/>
                <a:ea typeface="+mj-ea"/>
                <a:cs typeface="+mj-cs"/>
              </a:rPr>
              <a:t> коммунальной и жилищной инфраструктуры»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929322" y="1928802"/>
            <a:ext cx="2928926" cy="2357454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ЖИЛИЩНОЕ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ХОЗЯЙСТВО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>
                <a:latin typeface="+mj-lt"/>
                <a:ea typeface="+mj-ea"/>
                <a:cs typeface="+mj-cs"/>
              </a:rPr>
              <a:t>Средства</a:t>
            </a:r>
            <a:r>
              <a:rPr lang="ru-RU" dirty="0" smtClean="0">
                <a:latin typeface="+mj-lt"/>
                <a:ea typeface="+mj-ea"/>
                <a:cs typeface="+mj-cs"/>
              </a:rPr>
              <a:t> на уплату обязательных взносов на капитальный ремонт общего имущества в многоквартирных домах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Расходы на образование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15008" y="142852"/>
            <a:ext cx="3000396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Дошкольное образование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Финансовое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обеспечение деятельности 4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районных учреждений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Субвенция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на реализацию прав на получение общедоступного и бесплатного дошкольного образования в муниципальных дошкольных образовательных организациях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Обеспечение питания льготной категории детей в образовательных учреждения Котельничского муниципального района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Реализация мер, направленных на выполнение предписаний по устранению нарушений обязательных требований пожарной безопасности</a:t>
            </a: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214282" y="214290"/>
          <a:ext cx="5143536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 rot="16200000">
            <a:off x="-464363" y="1035811"/>
            <a:ext cx="1785950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180530,55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2020  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Содержимое 3"/>
          <p:cNvGraphicFramePr>
            <a:graphicFrameLocks/>
          </p:cNvGraphicFramePr>
          <p:nvPr/>
        </p:nvGraphicFramePr>
        <p:xfrm>
          <a:off x="214282" y="2357430"/>
          <a:ext cx="4829180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Заголовок 1"/>
          <p:cNvSpPr txBox="1">
            <a:spLocks/>
          </p:cNvSpPr>
          <p:nvPr/>
        </p:nvSpPr>
        <p:spPr>
          <a:xfrm rot="16200000">
            <a:off x="-500082" y="3143232"/>
            <a:ext cx="1857388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179614,8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2021 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6" name="Содержимое 3"/>
          <p:cNvGraphicFramePr>
            <a:graphicFrameLocks/>
          </p:cNvGraphicFramePr>
          <p:nvPr/>
        </p:nvGraphicFramePr>
        <p:xfrm>
          <a:off x="214282" y="4500570"/>
          <a:ext cx="4829180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Заголовок 1"/>
          <p:cNvSpPr txBox="1">
            <a:spLocks/>
          </p:cNvSpPr>
          <p:nvPr/>
        </p:nvSpPr>
        <p:spPr>
          <a:xfrm rot="16200000">
            <a:off x="-500082" y="5286372"/>
            <a:ext cx="1857388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181113,4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2022 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5715008" y="1714488"/>
            <a:ext cx="3000396" cy="107157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Общее образование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Финансовое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обеспечение деятельности  12 районных учреждений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Субвенция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на реализацию прав на получение общедоступного и бесплатного дошкольного начального общего, основного общего, среднего общего и дополнительного образования детей в муниципальных общеобразовательных организациях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Создание в общеобразовательных организациях, расположенных в сельской местности, условий для занятий физической культурой и спортом (2019год)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Подготовка образовательных учреждений к новому учебному году</a:t>
            </a: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5715008" y="3571876"/>
            <a:ext cx="3000396" cy="135732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Молодёжная политика и оздоровление детей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Оплата стоимости питания детей в лагерях, организованных муниципальными учреждениями, осуществляющими организацию отдыха и оздоровления детей в каникулярное время с дневным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пребыванием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Мероприятия в сфере молодежной политики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Комплексные меры профилактики немедицинского потребления наркотических средств и их незаконного оборота в </a:t>
            </a:r>
            <a:r>
              <a:rPr lang="ru-RU" sz="1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Котельничском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районе</a:t>
            </a: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5715008" y="2928934"/>
            <a:ext cx="3000396" cy="5000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Дополнительное образование детей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Финансовое обеспечение деятельности 3 районных учреждений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5715008" y="5643554"/>
            <a:ext cx="3000396" cy="11430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Другие вопросы в области образования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Противодействие коррупции в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Котельничском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районе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Обеспечение деятельности централизованной бухгалтерии, методкабинета и хозяйственно-эксплуатационной группы Управления образования администрации </a:t>
            </a:r>
            <a:r>
              <a:rPr lang="ru-RU" sz="1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Котельничского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района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715008" y="5072074"/>
          <a:ext cx="300039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</a:tblGrid>
              <a:tr h="35719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Профессиональная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подготовка , переподготовка и повышение квалификации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формирования районного бюджета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400" dirty="0" smtClean="0"/>
              <a:t>Формирование районного бюджета на 2020 и на плановый период 2021 и 2022 годы осуществлялось в соответствии с задачами, определёнными прогнозом социально-экономического развития района муниципальными программами Котельничского района.</a:t>
            </a:r>
          </a:p>
          <a:p>
            <a:pPr algn="just">
              <a:buNone/>
            </a:pPr>
            <a:r>
              <a:rPr lang="ru-RU" sz="3400" dirty="0"/>
              <a:t>	</a:t>
            </a:r>
            <a:r>
              <a:rPr lang="ru-RU" sz="3400" dirty="0" smtClean="0"/>
              <a:t>Планирование районного бюджета осуществлялось в соответствии с методиками прогнозирования поступления доходов, утверждёнными главными администраторами доходов бюджетов бюджетной системы и приказом финансового управления от 04.07.2019 №42 «Об утверждении Порядка и Методики планирования бюджетных ассигнований районного бюджета».</a:t>
            </a:r>
          </a:p>
          <a:p>
            <a:pPr algn="just">
              <a:buNone/>
            </a:pPr>
            <a:r>
              <a:rPr lang="ru-RU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42860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культуру</a:t>
            </a:r>
            <a:endParaRPr lang="ru-RU" sz="2800" dirty="0"/>
          </a:p>
        </p:txBody>
      </p:sp>
      <p:graphicFrame>
        <p:nvGraphicFramePr>
          <p:cNvPr id="24" name="Содержимое 23"/>
          <p:cNvGraphicFramePr>
            <a:graphicFrameLocks noGrp="1"/>
          </p:cNvGraphicFramePr>
          <p:nvPr>
            <p:ph idx="1"/>
          </p:nvPr>
        </p:nvGraphicFramePr>
        <p:xfrm>
          <a:off x="3000364" y="4429132"/>
          <a:ext cx="4429156" cy="2257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14282" y="1000108"/>
            <a:ext cx="3214710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Расходы будут осуществляться в рамках двух муниципальных программ </a:t>
            </a:r>
            <a:r>
              <a:rPr lang="ru-RU" sz="1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Котельничского</a:t>
            </a: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района Кировской области: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Развитие культуры </a:t>
            </a:r>
            <a:r>
              <a:rPr lang="ru-RU" sz="1400" dirty="0" smtClean="0">
                <a:solidFill>
                  <a:schemeClr val="tx1"/>
                </a:solidFill>
              </a:rPr>
              <a:t>в </a:t>
            </a:r>
            <a:r>
              <a:rPr lang="ru-RU" sz="1400" dirty="0" err="1" smtClean="0">
                <a:solidFill>
                  <a:schemeClr val="tx1"/>
                </a:solidFill>
              </a:rPr>
              <a:t>Котельничском</a:t>
            </a:r>
            <a:r>
              <a:rPr lang="ru-RU" sz="1400" dirty="0" smtClean="0">
                <a:solidFill>
                  <a:schemeClr val="tx1"/>
                </a:solidFill>
              </a:rPr>
              <a:t> районе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Комплексные меры профилактики немедицинского потребления наркотических средств и их незаконного оборота в </a:t>
            </a:r>
            <a:r>
              <a:rPr lang="ru-RU" sz="1400" dirty="0" err="1" smtClean="0">
                <a:solidFill>
                  <a:schemeClr val="tx1"/>
                </a:solidFill>
              </a:rPr>
              <a:t>Котельничском</a:t>
            </a:r>
            <a:r>
              <a:rPr lang="ru-RU" sz="1400" dirty="0" smtClean="0">
                <a:solidFill>
                  <a:schemeClr val="tx1"/>
                </a:solidFill>
              </a:rPr>
              <a:t> районе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3071802" y="357166"/>
          <a:ext cx="4071966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7358082" y="500042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10355,95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7358082" y="271462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10013,65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358082" y="4643446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10033,75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58082" y="114298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2020 г.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358082" y="521495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2022г.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358082" y="328612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2021г.</a:t>
            </a:r>
            <a:endParaRPr lang="ru-RU" sz="1400" dirty="0"/>
          </a:p>
        </p:txBody>
      </p:sp>
      <p:graphicFrame>
        <p:nvGraphicFramePr>
          <p:cNvPr id="25" name="Содержимое 3"/>
          <p:cNvGraphicFramePr>
            <a:graphicFrameLocks/>
          </p:cNvGraphicFramePr>
          <p:nvPr/>
        </p:nvGraphicFramePr>
        <p:xfrm>
          <a:off x="2714612" y="2285992"/>
          <a:ext cx="4572032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5" y="4500570"/>
            <a:ext cx="3500461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6643702" y="1714488"/>
            <a:ext cx="2357454" cy="92869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1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2020году продолжение работ по реконструкции здания, капитальному ремонту наружных сетей, благоустройству территории МКУК «Искровский СДК» за счет средств Президента РФ</a:t>
            </a:r>
            <a:endParaRPr lang="ru-RU" sz="1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Расходы на социальную политику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785794"/>
            <a:ext cx="3286116" cy="6771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Пенсионное обеспечение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выплата доплат к пенсии за выслугу лет муниципальным служащим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8" y="3643314"/>
            <a:ext cx="3286116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Другие вопросы в области соц. политики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Выплаты Всероссийской общественной организации ветеранов (пенсионеров) войны, труда, Вооруженных сил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Выплаты общественной организации «Всероссийское общество инвалидов»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8" y="1571612"/>
            <a:ext cx="3286116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Социальное обеспечение населения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Меры соц. поддержки гражданам за счет средств областной субвенции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Расходы на выплату мер социальной поддержки по договорам о целевом обучении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715008" y="2643182"/>
            <a:ext cx="3286116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Охрана семьи и детства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Меры социальной поддержки семей с детьми за счет средств областной субвенции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86446" y="5072074"/>
            <a:ext cx="2857520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Расходы будут осуществляться в рамках 5 муниципальных программ Котельничского района Кировской области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Расходы на физическую культуру и спорт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72132" y="1428736"/>
            <a:ext cx="3286116" cy="14773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Расходы будут осуществляться в рамках муниципальной программы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 «Развитие  физической культуры и спорта»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2132" y="3143248"/>
            <a:ext cx="3286116" cy="18158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/>
              <a:t>Организация и проведение официальных спортивных мероприятий и обеспечение участия спортивных сборных команд </a:t>
            </a:r>
            <a:r>
              <a:rPr lang="ru-RU" sz="1400" dirty="0" err="1" smtClean="0"/>
              <a:t>Котельничского</a:t>
            </a:r>
            <a:r>
              <a:rPr lang="ru-RU" sz="1400" dirty="0" smtClean="0"/>
              <a:t> района в спортивных соревнованиях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Организация и проведение физкультурных мероприятий, в том числе Фестивалей инвалидного спорта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6540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предоставление межбюджетных трансфертов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71480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071802" y="571480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5929322" y="571480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4000496" y="500042"/>
            <a:ext cx="714380" cy="35719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2021</a:t>
            </a:r>
            <a:endParaRPr lang="ru-RU" sz="2000" dirty="0"/>
          </a:p>
        </p:txBody>
      </p:sp>
      <p:sp>
        <p:nvSpPr>
          <p:cNvPr id="8" name="TextBox 1"/>
          <p:cNvSpPr txBox="1"/>
          <p:nvPr/>
        </p:nvSpPr>
        <p:spPr>
          <a:xfrm>
            <a:off x="6858016" y="500042"/>
            <a:ext cx="714380" cy="35719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2022</a:t>
            </a:r>
            <a:endParaRPr lang="ru-RU" sz="2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3643315"/>
          <a:ext cx="8572560" cy="2928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7491"/>
                <a:gridCol w="1330225"/>
                <a:gridCol w="1182422"/>
                <a:gridCol w="1182422"/>
              </a:tblGrid>
              <a:tr h="352806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2022</a:t>
                      </a:r>
                      <a:endParaRPr lang="ru-RU" sz="1600" dirty="0"/>
                    </a:p>
                  </a:txBody>
                  <a:tcPr/>
                </a:tc>
              </a:tr>
              <a:tr h="769759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Дотация бюджетам поселений на поддержку мер по обеспечению сбалансированности бюджетов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сельских поселений К</a:t>
                      </a:r>
                      <a:r>
                        <a:rPr lang="ru-RU" sz="1400" baseline="0" dirty="0" smtClean="0"/>
                        <a:t>отельничского района, тыс. руб.</a:t>
                      </a:r>
                      <a:endParaRPr lang="ru-RU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44460,2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44128,8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44119,3</a:t>
                      </a:r>
                      <a:endParaRPr lang="ru-RU" sz="1600" dirty="0"/>
                    </a:p>
                  </a:txBody>
                  <a:tcPr/>
                </a:tc>
              </a:tr>
              <a:tr h="555534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Дотации на выравнивание бюджетной обеспеченности сельских поселений </a:t>
                      </a:r>
                      <a:r>
                        <a:rPr lang="ru-RU" sz="1400" baseline="0" dirty="0" err="1" smtClean="0"/>
                        <a:t>Котельничского</a:t>
                      </a:r>
                      <a:r>
                        <a:rPr lang="ru-RU" sz="1400" baseline="0" dirty="0" smtClean="0"/>
                        <a:t> района,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9931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9852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9765</a:t>
                      </a:r>
                      <a:endParaRPr lang="ru-RU" sz="1600" dirty="0"/>
                    </a:p>
                  </a:txBody>
                  <a:tcPr/>
                </a:tc>
              </a:tr>
              <a:tr h="545246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Субсидия местным бюджетам на выполнение расходных обязательств муниципальных образований области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1405,8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1405,8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1405,8</a:t>
                      </a:r>
                      <a:endParaRPr lang="ru-RU" sz="1600" dirty="0"/>
                    </a:p>
                  </a:txBody>
                  <a:tcPr/>
                </a:tc>
              </a:tr>
              <a:tr h="352806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Иные межбюджетные трансферты,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8875,13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3723,2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3723,2</a:t>
                      </a:r>
                      <a:endParaRPr lang="ru-RU" sz="1600" dirty="0"/>
                    </a:p>
                  </a:txBody>
                  <a:tcPr/>
                </a:tc>
              </a:tr>
              <a:tr h="352806"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64672,13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59109,8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59013,3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034" y="3071810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Межбюджетные трансферты в 2020-2022 гг.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ВЫПЛАТЫ</a:t>
            </a:r>
            <a:endParaRPr lang="ru-RU" sz="7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2547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Выплаты отдельным категориям граждан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3" y="1142984"/>
          <a:ext cx="8715436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7224"/>
                <a:gridCol w="925001"/>
                <a:gridCol w="1397737"/>
                <a:gridCol w="1397737"/>
                <a:gridCol w="13977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выплаты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Число получателей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 2020 </a:t>
                      </a:r>
                      <a:r>
                        <a:rPr lang="ru-RU" sz="1400" baseline="0" dirty="0" smtClean="0"/>
                        <a:t>год</a:t>
                      </a:r>
                      <a:r>
                        <a:rPr lang="ru-RU" sz="1400" dirty="0" smtClean="0"/>
                        <a:t>, тыс. рублей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Расходы 2021 </a:t>
                      </a:r>
                      <a:r>
                        <a:rPr lang="ru-RU" sz="1400" baseline="0" dirty="0" smtClean="0"/>
                        <a:t>год</a:t>
                      </a:r>
                      <a:r>
                        <a:rPr lang="ru-RU" sz="1400" dirty="0" smtClean="0"/>
                        <a:t>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Расходы 2022 </a:t>
                      </a:r>
                      <a:r>
                        <a:rPr lang="ru-RU" sz="1400" baseline="0" dirty="0" smtClean="0"/>
                        <a:t>год</a:t>
                      </a:r>
                      <a:r>
                        <a:rPr lang="ru-RU" sz="1400" dirty="0" smtClean="0"/>
                        <a:t>, тыс. рублей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Частичная компенсация</a:t>
                      </a:r>
                      <a:r>
                        <a:rPr lang="ru-RU" sz="1400" baseline="0" dirty="0" smtClean="0"/>
                        <a:t> расходов на оплату жилого помещения и коммунальных услуг в виде ежемесячной денежной выплаты отдельным категориям специалистов, работающих в муниципальных учреждениях и проживающих в сельских населенных пунктах или поселках городского типа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347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347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347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Компенсация расходов на оплату жилых помещений,</a:t>
                      </a:r>
                      <a:r>
                        <a:rPr lang="ru-RU" sz="1400" baseline="0" dirty="0" smtClean="0"/>
                        <a:t> отопления и электроснабжения в виде ежемесячной денежной выплаты руководителям, педагогическим работникам и иным специалистам (за исключением совместителей) муниципальных образовательных организаций, организаций для детей-сирот и детей, оставшихся без попечения родителей, проживающим и работающим в сельских населенных пунктах (поселках городского типа)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9842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10324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10757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244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10189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10671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11104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Выплаты учащимся, студентам и молодежи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79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0671"/>
                <a:gridCol w="980288"/>
                <a:gridCol w="904881"/>
                <a:gridCol w="1055695"/>
                <a:gridCol w="904881"/>
                <a:gridCol w="980288"/>
                <a:gridCol w="9500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выплат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Число получателей, человек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Расходы, </a:t>
                      </a:r>
                    </a:p>
                    <a:p>
                      <a:pPr algn="ctr"/>
                      <a:r>
                        <a:rPr lang="ru-RU" sz="1000" dirty="0" smtClean="0"/>
                        <a:t>тыс. рублей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Число получателей, человек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Расходы, </a:t>
                      </a:r>
                    </a:p>
                    <a:p>
                      <a:pPr algn="ctr"/>
                      <a:r>
                        <a:rPr lang="ru-RU" sz="1000" dirty="0" smtClean="0"/>
                        <a:t>тыс. рублей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Число получателей, человек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Расходы,</a:t>
                      </a:r>
                    </a:p>
                    <a:p>
                      <a:pPr algn="ctr"/>
                      <a:r>
                        <a:rPr lang="ru-RU" sz="1000" dirty="0" smtClean="0"/>
                        <a:t>тыс. рублей</a:t>
                      </a:r>
                      <a:endParaRPr lang="ru-RU" sz="10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на выплату мер социальной поддержки по договорам о целевом обучении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2,0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6520" marR="9652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57620" y="121442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15008" y="1214422"/>
            <a:ext cx="715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500958" y="121442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72547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Выплаты на охрану семьи и детства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85794"/>
          <a:ext cx="8715437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785818"/>
                <a:gridCol w="1071570"/>
                <a:gridCol w="785818"/>
                <a:gridCol w="1071570"/>
                <a:gridCol w="785818"/>
                <a:gridCol w="1071571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выплаты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Расходы 2020</a:t>
                      </a:r>
                      <a:r>
                        <a:rPr lang="ru-RU" sz="1200" baseline="0" dirty="0" smtClean="0"/>
                        <a:t> год</a:t>
                      </a:r>
                      <a:r>
                        <a:rPr lang="ru-RU" sz="1200" dirty="0" smtClean="0"/>
                        <a:t>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Расходы 2021 </a:t>
                      </a:r>
                      <a:r>
                        <a:rPr lang="ru-RU" sz="1200" baseline="0" dirty="0" smtClean="0"/>
                        <a:t>год</a:t>
                      </a:r>
                      <a:r>
                        <a:rPr lang="ru-RU" sz="1200" dirty="0" smtClean="0"/>
                        <a:t>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Расходы 2022 </a:t>
                      </a:r>
                      <a:r>
                        <a:rPr lang="ru-RU" sz="1200" baseline="0" dirty="0" smtClean="0"/>
                        <a:t>год</a:t>
                      </a:r>
                      <a:r>
                        <a:rPr lang="ru-RU" sz="1200" dirty="0" smtClean="0"/>
                        <a:t>, тыс. рублей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Обеспечение прав детей-сирот и детей, оставшихся без попечения родителей, лиц из числа детей-сирот</a:t>
                      </a:r>
                      <a:r>
                        <a:rPr lang="ru-RU" sz="1200" baseline="0" dirty="0" smtClean="0"/>
                        <a:t> на жилое помещение в соответствии с Законом Кировской области «О социальной поддержке детей-сирот и детей, оставшихся без попечения родителей, лиц из числа детей-сирот, детей попавших в сложную жизненную ситуацию»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5514,7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5514,7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2363,5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Компенсация платы взимаемой с родителей (законных представителей) за присмотр и уход за детьми</a:t>
                      </a:r>
                      <a:r>
                        <a:rPr lang="ru-RU" sz="1200" baseline="0" dirty="0" smtClean="0"/>
                        <a:t> в образовательных организациях, реализующих образовательную программу дошкольного образования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626,2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626,2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626,2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Ежемесячные</a:t>
                      </a:r>
                      <a:r>
                        <a:rPr lang="ru-RU" sz="1200" baseline="0" dirty="0" smtClean="0"/>
                        <a:t> денежные выплаты на детей-сирот и детей, оставшихся без попечения родителей, находящихся под опекой (попечительством), в приемной семье, и по начислению и выплате ежемесячного вознаграждения, причитающегося приемным родителям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3012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3012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3012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9152,9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9152,9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196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6001,7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МУНИЦИПАЛЬНЫЙ ДОЛГ</a:t>
            </a:r>
            <a:endParaRPr lang="ru-RU" sz="72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Муниципальный долг </a:t>
            </a:r>
            <a:r>
              <a:rPr lang="ru-RU" sz="2800" dirty="0" err="1" smtClean="0"/>
              <a:t>Котельничского</a:t>
            </a:r>
            <a:r>
              <a:rPr lang="ru-RU" sz="2800" dirty="0" smtClean="0"/>
              <a:t> района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728" y="642918"/>
            <a:ext cx="6429420" cy="14287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Верхний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предел муниципального долга 2000 </a:t>
            </a:r>
            <a:r>
              <a:rPr lang="ru-RU" dirty="0" smtClean="0">
                <a:solidFill>
                  <a:schemeClr val="bg1"/>
                </a:solidFill>
              </a:rPr>
              <a:t>тыс. руб. на 01.01.2021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Получение кредита от кредитных организаций 5000 тыс.руб.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Получение кредита из областного бюджета 3000 тыс. руб.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 rot="16200000">
            <a:off x="-214330" y="1071530"/>
            <a:ext cx="1428760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2020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 rot="16200000">
            <a:off x="-250049" y="2893199"/>
            <a:ext cx="1500198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2021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 rot="16200000">
            <a:off x="-214330" y="4714868"/>
            <a:ext cx="1428760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2022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1357290" y="2428868"/>
            <a:ext cx="6500858" cy="150019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Bef>
                <a:spcPct val="0"/>
              </a:spcBef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ru-RU" sz="2300" dirty="0" smtClean="0">
                <a:solidFill>
                  <a:schemeClr val="bg1"/>
                </a:solidFill>
              </a:rPr>
              <a:t>Верхний предел муниципального долга 2000 тыс. руб. на 01.01.2022</a:t>
            </a:r>
          </a:p>
          <a:p>
            <a:pPr>
              <a:spcBef>
                <a:spcPct val="0"/>
              </a:spcBef>
            </a:pPr>
            <a:r>
              <a:rPr lang="ru-RU" sz="2300" dirty="0" smtClean="0">
                <a:solidFill>
                  <a:schemeClr val="bg1"/>
                </a:solidFill>
              </a:rPr>
              <a:t>Получение кредита от кредитных организаций 3000 тыс.руб.</a:t>
            </a:r>
          </a:p>
          <a:p>
            <a:pPr>
              <a:spcBef>
                <a:spcPct val="0"/>
              </a:spcBef>
            </a:pPr>
            <a:r>
              <a:rPr lang="ru-RU" sz="2300" dirty="0" smtClean="0">
                <a:solidFill>
                  <a:schemeClr val="bg1"/>
                </a:solidFill>
              </a:rPr>
              <a:t>Получение кредита из областного бюджета 3000 тыс. руб.</a:t>
            </a:r>
          </a:p>
          <a:p>
            <a:pPr>
              <a:spcBef>
                <a:spcPct val="0"/>
              </a:spcBef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1357290" y="4286256"/>
            <a:ext cx="6500858" cy="135732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Верхний предел муниципального долга 2000 тыс. руб. на 01.01.2022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Получение кредита от кредитных организаций 2000 тыс.руб.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Получение кредита из областного бюджета 3000 тыс. руб.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Показатели социально-экономического развития </a:t>
            </a:r>
            <a:r>
              <a:rPr lang="ru-RU" sz="3600" dirty="0" err="1" smtClean="0"/>
              <a:t>Котельничского</a:t>
            </a:r>
            <a:r>
              <a:rPr lang="ru-RU" sz="3600" dirty="0" smtClean="0"/>
              <a:t> района 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700806"/>
          <a:ext cx="8786874" cy="4608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857256"/>
                <a:gridCol w="857256"/>
                <a:gridCol w="928694"/>
                <a:gridCol w="928694"/>
                <a:gridCol w="928694"/>
              </a:tblGrid>
              <a:tr h="47474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 год (оценка)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 год (прогноз)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</a:t>
                      </a:r>
                    </a:p>
                    <a:p>
                      <a:pPr algn="ctr"/>
                      <a:r>
                        <a:rPr lang="ru-RU" sz="1200" dirty="0" smtClean="0"/>
                        <a:t>(прогноз)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2021</a:t>
                      </a:r>
                    </a:p>
                    <a:p>
                      <a:pPr algn="ctr"/>
                      <a:r>
                        <a:rPr lang="ru-RU" sz="1200" dirty="0" smtClean="0"/>
                        <a:t>(прогноз)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2022</a:t>
                      </a:r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(прогноз)</a:t>
                      </a:r>
                      <a:endParaRPr lang="ru-RU" sz="1200" dirty="0"/>
                    </a:p>
                  </a:txBody>
                  <a:tcPr/>
                </a:tc>
              </a:tr>
              <a:tr h="38507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Среднегодовая численность населения, тыс. человек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12,79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12,38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11,99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11,62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11,27</a:t>
                      </a:r>
                      <a:endParaRPr lang="ru-RU" sz="1200" dirty="0"/>
                    </a:p>
                  </a:txBody>
                  <a:tcPr/>
                </a:tc>
              </a:tr>
              <a:tr h="38507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Фонд оплаты труда,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684602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711799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739194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778982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828476</a:t>
                      </a:r>
                      <a:endParaRPr lang="ru-RU" sz="1200" dirty="0"/>
                    </a:p>
                  </a:txBody>
                  <a:tcPr/>
                </a:tc>
              </a:tr>
              <a:tr h="47474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Среднемесячная номинальная</a:t>
                      </a:r>
                      <a:r>
                        <a:rPr lang="ru-RU" sz="1200" baseline="0" dirty="0" smtClean="0"/>
                        <a:t> начисленная заработная плата в расчете на одного работника,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17204,5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18542,2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19617,7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20866,3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22278</a:t>
                      </a:r>
                      <a:endParaRPr lang="ru-RU" sz="1200" dirty="0"/>
                    </a:p>
                  </a:txBody>
                  <a:tcPr/>
                </a:tc>
              </a:tr>
              <a:tr h="47474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Прибыль прибыльных предприятий (с учетом предприятий</a:t>
                      </a:r>
                      <a:r>
                        <a:rPr lang="ru-RU" sz="1200" baseline="0" dirty="0" smtClean="0"/>
                        <a:t> сельского хозяйства),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125935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124589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126456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127902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128848</a:t>
                      </a:r>
                      <a:endParaRPr lang="ru-RU" sz="1200" dirty="0"/>
                    </a:p>
                  </a:txBody>
                  <a:tcPr/>
                </a:tc>
              </a:tr>
              <a:tr h="474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 том числе прибыль прибыльных  </a:t>
                      </a:r>
                      <a:r>
                        <a:rPr lang="ru-RU" sz="1200" baseline="0" dirty="0" smtClean="0"/>
                        <a:t>сельскохозяйственных предприятий, тыс. рублей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87965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86237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87600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88600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89100</a:t>
                      </a:r>
                      <a:endParaRPr lang="ru-RU" sz="1200" dirty="0"/>
                    </a:p>
                  </a:txBody>
                  <a:tcPr/>
                </a:tc>
              </a:tr>
              <a:tr h="60483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Оборот малых предприятий (с учетом </a:t>
                      </a:r>
                      <a:r>
                        <a:rPr lang="ru-RU" sz="1200" dirty="0" err="1" smtClean="0"/>
                        <a:t>микропредприятий</a:t>
                      </a:r>
                      <a:r>
                        <a:rPr lang="ru-RU" sz="1200" dirty="0" smtClean="0"/>
                        <a:t>), тыс.</a:t>
                      </a:r>
                      <a:r>
                        <a:rPr lang="ru-RU" sz="1200" baseline="0" dirty="0" smtClean="0"/>
                        <a:t>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793681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821858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855449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889722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927029</a:t>
                      </a:r>
                    </a:p>
                  </a:txBody>
                  <a:tcPr/>
                </a:tc>
              </a:tr>
              <a:tr h="47474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Остаточная балансовая стоимость основных фондов на конец года, тыс.</a:t>
                      </a:r>
                      <a:r>
                        <a:rPr lang="ru-RU" sz="1200" baseline="0" dirty="0" smtClean="0"/>
                        <a:t>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1797598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1895022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1935001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1964402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1991516</a:t>
                      </a:r>
                      <a:endParaRPr lang="ru-RU" sz="1200" dirty="0"/>
                    </a:p>
                  </a:txBody>
                  <a:tcPr/>
                </a:tc>
              </a:tr>
              <a:tr h="47474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Индекс физического</a:t>
                      </a:r>
                      <a:r>
                        <a:rPr lang="ru-RU" sz="1200" baseline="0" dirty="0" smtClean="0"/>
                        <a:t> объема платных услуг населению, % к предыдущему году в сопоставимых ценах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100,4</a:t>
                      </a:r>
                      <a:endParaRPr lang="ru-RU" sz="1200" dirty="0"/>
                    </a:p>
                  </a:txBody>
                  <a:tcPr/>
                </a:tc>
              </a:tr>
              <a:tr h="385071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Контактная информация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197493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Финансовое управление администрации Кировской области </a:t>
            </a:r>
            <a:r>
              <a:rPr lang="ru-RU" sz="2400" dirty="0" err="1" smtClean="0"/>
              <a:t>Котельничского</a:t>
            </a:r>
            <a:r>
              <a:rPr lang="ru-RU" sz="2400" dirty="0" smtClean="0"/>
              <a:t> района</a:t>
            </a:r>
          </a:p>
          <a:p>
            <a:pPr algn="ctr">
              <a:buNone/>
            </a:pPr>
            <a:r>
              <a:rPr lang="ru-RU" sz="2400" dirty="0" smtClean="0"/>
              <a:t>ул. Карла Маркса, д.16, г. Котельнич, 612607,</a:t>
            </a:r>
          </a:p>
          <a:p>
            <a:pPr algn="ctr">
              <a:buNone/>
            </a:pPr>
            <a:r>
              <a:rPr lang="ru-RU" sz="2400" dirty="0" smtClean="0"/>
              <a:t>тел. (83342) 4-07-18,</a:t>
            </a:r>
          </a:p>
          <a:p>
            <a:pPr algn="ctr">
              <a:buNone/>
            </a:pPr>
            <a:r>
              <a:rPr lang="en-US" sz="2400" dirty="0" smtClean="0"/>
              <a:t>E-mail: </a:t>
            </a:r>
            <a:r>
              <a:rPr lang="en-US" sz="2400" dirty="0" smtClean="0">
                <a:hlinkClick r:id="rId2"/>
              </a:rPr>
              <a:t>fo13@depfin.kirov.ru</a:t>
            </a:r>
            <a:endParaRPr lang="en-US" sz="2400" dirty="0" smtClean="0"/>
          </a:p>
          <a:p>
            <a:pPr algn="ctr">
              <a:buNone/>
            </a:pPr>
            <a:r>
              <a:rPr lang="ru-RU" sz="2400" dirty="0" smtClean="0"/>
              <a:t>Интернет сайт: </a:t>
            </a:r>
            <a:r>
              <a:rPr lang="en-US" sz="2400" dirty="0" smtClean="0">
                <a:hlinkClick r:id="rId3"/>
              </a:rPr>
              <a:t>http://www.kotelnich-msu.ru/</a:t>
            </a:r>
            <a:endParaRPr lang="ru-RU" sz="2400" dirty="0" smtClean="0"/>
          </a:p>
          <a:p>
            <a:pPr algn="ctr">
              <a:buNone/>
            </a:pPr>
            <a:r>
              <a:rPr lang="ru-RU" sz="2000" dirty="0" smtClean="0"/>
              <a:t>Режим работы:</a:t>
            </a:r>
          </a:p>
          <a:p>
            <a:pPr algn="ctr">
              <a:buNone/>
            </a:pPr>
            <a:r>
              <a:rPr lang="ru-RU" sz="2000" dirty="0" smtClean="0"/>
              <a:t>понедельник-четверг с 7:48 до 17:00</a:t>
            </a:r>
          </a:p>
          <a:p>
            <a:pPr algn="ctr">
              <a:buNone/>
            </a:pPr>
            <a:r>
              <a:rPr lang="ru-RU" sz="2000" dirty="0" smtClean="0"/>
              <a:t>пятница с 7:48 до 16:00</a:t>
            </a:r>
          </a:p>
          <a:p>
            <a:pPr algn="ctr">
              <a:buNone/>
            </a:pPr>
            <a:r>
              <a:rPr lang="ru-RU" sz="2000" dirty="0" smtClean="0"/>
              <a:t>перерыв на обед с 12 до 13 часов</a:t>
            </a:r>
          </a:p>
          <a:p>
            <a:pPr algn="ctr">
              <a:buNone/>
            </a:pPr>
            <a:r>
              <a:rPr lang="ru-RU" sz="2000" dirty="0" smtClean="0"/>
              <a:t>суббота-воскресенье выходной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</a:t>
            </a:r>
            <a:r>
              <a:rPr lang="ru-RU" dirty="0" smtClean="0"/>
              <a:t> характеристики  районного </a:t>
            </a:r>
            <a:r>
              <a:rPr lang="ru-RU" dirty="0" smtClean="0"/>
              <a:t>бюджета, тыс. рублей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5072074"/>
            <a:ext cx="7715304" cy="107721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Бюджет</a:t>
            </a:r>
            <a:r>
              <a:rPr lang="ru-RU" dirty="0" smtClean="0"/>
              <a:t> – план доходов и расходов государства, субъекта Российской Федерации, муниципального образования, необходимый для обеспечения выполнения ими своих обязательств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ДОХОДЫ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Доходы районного бюджета, тыс. рублей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14546" y="1071547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571868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4932040" y="1124744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6286512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7643834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7158" y="1285860"/>
            <a:ext cx="1571636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Налоговые доходы</a:t>
            </a:r>
          </a:p>
          <a:p>
            <a:r>
              <a:rPr lang="ru-RU" sz="1200" dirty="0" smtClean="0"/>
              <a:t>сумма налоговых доходов и удельный вес налоговых доходов в объеме налоговых и неналоговых доходов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71736" y="2285992"/>
            <a:ext cx="9516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73,7%</a:t>
            </a:r>
          </a:p>
          <a:p>
            <a:r>
              <a:rPr lang="ru-RU" sz="1600" dirty="0" smtClean="0"/>
              <a:t>54685,3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929058" y="2285992"/>
            <a:ext cx="9516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78,1%</a:t>
            </a:r>
          </a:p>
          <a:p>
            <a:r>
              <a:rPr lang="ru-RU" sz="1600" dirty="0" smtClean="0"/>
              <a:t>54455,4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2285992"/>
            <a:ext cx="9516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75,9%</a:t>
            </a:r>
          </a:p>
          <a:p>
            <a:r>
              <a:rPr lang="ru-RU" sz="1600" dirty="0" smtClean="0"/>
              <a:t>50824,4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715140" y="2285992"/>
            <a:ext cx="9653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76,1%</a:t>
            </a:r>
          </a:p>
          <a:p>
            <a:r>
              <a:rPr lang="ru-RU" sz="1600" dirty="0" smtClean="0"/>
              <a:t>52845,82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8072462" y="2285992"/>
            <a:ext cx="9653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76,4%</a:t>
            </a:r>
          </a:p>
          <a:p>
            <a:r>
              <a:rPr lang="ru-RU" sz="1600" dirty="0" smtClean="0"/>
              <a:t>55370,44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graphicFrame>
        <p:nvGraphicFramePr>
          <p:cNvPr id="16" name="Содержимое 3"/>
          <p:cNvGraphicFramePr>
            <a:graphicFrameLocks/>
          </p:cNvGraphicFramePr>
          <p:nvPr/>
        </p:nvGraphicFramePr>
        <p:xfrm>
          <a:off x="2214546" y="3071811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" name="Содержимое 3"/>
          <p:cNvGraphicFramePr>
            <a:graphicFrameLocks/>
          </p:cNvGraphicFramePr>
          <p:nvPr/>
        </p:nvGraphicFramePr>
        <p:xfrm>
          <a:off x="3571868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8" name="Содержимое 3"/>
          <p:cNvGraphicFramePr>
            <a:graphicFrameLocks/>
          </p:cNvGraphicFramePr>
          <p:nvPr/>
        </p:nvGraphicFramePr>
        <p:xfrm>
          <a:off x="4929190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9" name="Содержимое 3"/>
          <p:cNvGraphicFramePr>
            <a:graphicFrameLocks/>
          </p:cNvGraphicFramePr>
          <p:nvPr/>
        </p:nvGraphicFramePr>
        <p:xfrm>
          <a:off x="6286512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0" name="Содержимое 3"/>
          <p:cNvGraphicFramePr>
            <a:graphicFrameLocks/>
          </p:cNvGraphicFramePr>
          <p:nvPr/>
        </p:nvGraphicFramePr>
        <p:xfrm>
          <a:off x="7643834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7158" y="3286124"/>
            <a:ext cx="1571636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Неналоговые доходы</a:t>
            </a:r>
          </a:p>
          <a:p>
            <a:r>
              <a:rPr lang="ru-RU" sz="1200" dirty="0" smtClean="0"/>
              <a:t>сумма неналоговых доходов и удельный вес неналоговых доходов в объеме налоговых и неналоговых доходов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699792" y="4365104"/>
            <a:ext cx="9516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26,3%</a:t>
            </a:r>
          </a:p>
          <a:p>
            <a:r>
              <a:rPr lang="ru-RU" sz="1600" dirty="0" smtClean="0"/>
              <a:t>19552,2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929058" y="4286256"/>
            <a:ext cx="9516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21,9%</a:t>
            </a:r>
          </a:p>
          <a:p>
            <a:r>
              <a:rPr lang="ru-RU" sz="1600" dirty="0" smtClean="0"/>
              <a:t>15258,9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5286380" y="4286256"/>
            <a:ext cx="9516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24,1%</a:t>
            </a:r>
          </a:p>
          <a:p>
            <a:r>
              <a:rPr lang="ru-RU" sz="1600" dirty="0" smtClean="0"/>
              <a:t>16111,3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715140" y="4286256"/>
            <a:ext cx="9653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23,9%</a:t>
            </a:r>
          </a:p>
          <a:p>
            <a:r>
              <a:rPr lang="ru-RU" sz="1600" dirty="0" smtClean="0"/>
              <a:t>16602,05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8072462" y="4286256"/>
            <a:ext cx="9653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23,6%</a:t>
            </a:r>
          </a:p>
          <a:p>
            <a:r>
              <a:rPr lang="ru-RU" sz="1600" dirty="0" smtClean="0"/>
              <a:t>17124,74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2214546" y="857232"/>
            <a:ext cx="1395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2018 год (отчет)</a:t>
            </a:r>
            <a:endParaRPr lang="ru-RU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3786182" y="857232"/>
            <a:ext cx="931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2019 год*</a:t>
            </a:r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5143504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2020 год</a:t>
            </a:r>
            <a:endParaRPr lang="ru-RU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500826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2021 год</a:t>
            </a:r>
            <a:endParaRPr lang="ru-RU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7858148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2022 год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Объем и структура налоговых доходов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6" y="92867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3143240" y="92867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6084168" y="90872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1428736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50824,4тыс. руб. – всего налоговых доходов.</a:t>
            </a:r>
          </a:p>
          <a:p>
            <a:r>
              <a:rPr lang="ru-RU" sz="1000" dirty="0" smtClean="0"/>
              <a:t>Это составляет 13,2% в общем объеме доходов.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3143240" y="1428736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52845,82тыс. руб. – всего налоговых доходов.</a:t>
            </a:r>
          </a:p>
          <a:p>
            <a:r>
              <a:rPr lang="ru-RU" sz="1000" dirty="0" smtClean="0"/>
              <a:t>Это составляет 14,5% в общем объеме доходов.</a:t>
            </a:r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143636" y="1428736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55370,44 тыс. руб. – всего налоговых доходов.</a:t>
            </a:r>
          </a:p>
          <a:p>
            <a:r>
              <a:rPr lang="ru-RU" sz="1000" dirty="0" smtClean="0"/>
              <a:t>Это составляет 15,3% в общем объеме доходов.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Налог на доходы физических лиц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692696"/>
          <a:ext cx="568643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92696"/>
            <a:ext cx="9361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16840,19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548680"/>
            <a:ext cx="7920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19003,5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707904" y="548680"/>
            <a:ext cx="116174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20026,03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860032" y="476673"/>
            <a:ext cx="8640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21303,19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000760" y="785794"/>
            <a:ext cx="2943188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доходы физических лиц (НДФЛ) – основной вид прямых </a:t>
            </a:r>
            <a:r>
              <a:rPr lang="ru-RU" sz="1400" dirty="0" smtClean="0">
                <a:latin typeface="+mj-lt"/>
                <a:ea typeface="+mj-ea"/>
                <a:cs typeface="+mj-cs"/>
              </a:rPr>
              <a:t>налогов. Исчисляется в процентах от совокупного дохода физических лиц за вычетом документально подтверждённых расходов в соответствии с действующим законодательством.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3995936" y="4509120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28,4%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28,8%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788024" y="4509120"/>
            <a:ext cx="936105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29,4%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357187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налога в общем объеме налоговых и неналоговых доходов районного бюджета в 2020, 2021 и 2022 годах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643570" y="2786058"/>
            <a:ext cx="164307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Доходы, облагаемые НДФЛ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Вознаграждение за выполнение трудовых или иных обязанностей;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От продажи имущества, находившегося в собственности менее 3 лет;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От сдачи имущества в аренду;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от источников за пределами РФ;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в виде разного рода выигрышей;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Иные доходы.</a:t>
            </a:r>
            <a:endParaRPr lang="ru-RU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7286644" y="2786058"/>
            <a:ext cx="171451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Доходы, необлагаемые НДФЛ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от продажи имущества, находившегося в собственности более трех лет;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Доходы, полученные в порядке наследования;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Доходы, полученные по договору дарения от члена семьи и (или) близкого родственника в соответствии с Семейным кодексом РФ (от супруга, родителей и детей, в  том числе усыновителей и усыновленных, дедушки, бабушки и внуков, полнородных и не полнородных (имеющих общих отца или мать) братьев и сестер);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Иные доходы.</a:t>
            </a:r>
            <a:endParaRPr lang="ru-RU" sz="10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5393537" y="4679165"/>
            <a:ext cx="3786214" cy="1588"/>
          </a:xfrm>
          <a:prstGeom prst="straightConnector1">
            <a:avLst/>
          </a:prstGeom>
          <a:ln>
            <a:prstDash val="sysDot"/>
            <a:headEnd type="oval" w="med" len="med"/>
            <a:tailEnd type="oval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4181</TotalTime>
  <Words>3251</Words>
  <Application>Microsoft Office PowerPoint</Application>
  <PresentationFormat>Экран (4:3)</PresentationFormat>
  <Paragraphs>715</Paragraphs>
  <Slides>40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Трек</vt:lpstr>
      <vt:lpstr>Бюджет для граждан</vt:lpstr>
      <vt:lpstr>Составление проекта районного бюджета основывается на:</vt:lpstr>
      <vt:lpstr>Особенности формирования районного бюджета</vt:lpstr>
      <vt:lpstr>Показатели социально-экономического развития Котельничского района </vt:lpstr>
      <vt:lpstr>Основные  характеристики  районного бюджета, тыс. рублей</vt:lpstr>
      <vt:lpstr>ДОХОДЫ</vt:lpstr>
      <vt:lpstr>Доходы районного бюджета, тыс. рублей</vt:lpstr>
      <vt:lpstr>Объем и структура налоговых доходов</vt:lpstr>
      <vt:lpstr>Налог на доходы физических лиц</vt:lpstr>
      <vt:lpstr>Доходы от акцизов на нефтепродукты</vt:lpstr>
      <vt:lpstr>Налоги на совокупный доход</vt:lpstr>
      <vt:lpstr>Налоги на имущество</vt:lpstr>
      <vt:lpstr>Объем и структура неналоговых доходов</vt:lpstr>
      <vt:lpstr>Объем и структура безвозмездных поступлений</vt:lpstr>
      <vt:lpstr>РАСХОДЫ</vt:lpstr>
      <vt:lpstr>Расходы районного бюджета, тыс. рублей</vt:lpstr>
      <vt:lpstr>Расходы районного бюджета по разделам бюджетной классификации расходов бюджетов, тыс. рублей</vt:lpstr>
      <vt:lpstr>Расходы на реализацию муниципальных программ Котельничского района в 2018году</vt:lpstr>
      <vt:lpstr>Расходы на реализацию муниципальных программ Котельничского района в 2019году</vt:lpstr>
      <vt:lpstr>Расходы на реализацию муниципальных программ Котельничского района в 2020году</vt:lpstr>
      <vt:lpstr>Расходы на реализацию муниципальных программ Котельничского района в 2021году</vt:lpstr>
      <vt:lpstr>Расходы на реализацию муниципальных программ Котельничского района в 2022году</vt:lpstr>
      <vt:lpstr>Расходы на общегосударственные вопросы</vt:lpstr>
      <vt:lpstr>Расходы на национальную оборону, национальную безопасность и правоохранительную деятельность</vt:lpstr>
      <vt:lpstr>Расходы на национальную экономику</vt:lpstr>
      <vt:lpstr>Расходы на сельское хозяйство</vt:lpstr>
      <vt:lpstr>Расходы на дорожное хозяйство (дорожный фонд) тыс. руб.</vt:lpstr>
      <vt:lpstr>Расходы на жилищно-коммунальное хозяйство</vt:lpstr>
      <vt:lpstr>Расходы на образование</vt:lpstr>
      <vt:lpstr>Расходы на культуру</vt:lpstr>
      <vt:lpstr>Расходы на социальную политику</vt:lpstr>
      <vt:lpstr>Расходы на физическую культуру и спорт</vt:lpstr>
      <vt:lpstr>Расходы на предоставление межбюджетных трансфертов</vt:lpstr>
      <vt:lpstr>ВЫПЛАТЫ</vt:lpstr>
      <vt:lpstr>Выплаты отдельным категориям граждан</vt:lpstr>
      <vt:lpstr>Выплаты учащимся, студентам и молодежи</vt:lpstr>
      <vt:lpstr>Выплаты на охрану семьи и детства</vt:lpstr>
      <vt:lpstr>МУНИЦИПАЛЬНЫЙ ДОЛГ</vt:lpstr>
      <vt:lpstr>Муниципальный долг Котельничского района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1</dc:creator>
  <cp:lastModifiedBy>1</cp:lastModifiedBy>
  <cp:revision>380</cp:revision>
  <dcterms:created xsi:type="dcterms:W3CDTF">2016-11-28T06:42:45Z</dcterms:created>
  <dcterms:modified xsi:type="dcterms:W3CDTF">2019-12-17T08:07:19Z</dcterms:modified>
</cp:coreProperties>
</file>